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Lst>
  <p:notesMasterIdLst>
    <p:notesMasterId r:id="rId33"/>
  </p:notesMasterIdLst>
  <p:sldIdLst>
    <p:sldId id="256" r:id="rId3"/>
    <p:sldId id="258" r:id="rId4"/>
    <p:sldId id="259" r:id="rId5"/>
    <p:sldId id="283" r:id="rId6"/>
    <p:sldId id="260" r:id="rId7"/>
    <p:sldId id="284" r:id="rId8"/>
    <p:sldId id="261" r:id="rId9"/>
    <p:sldId id="285" r:id="rId10"/>
    <p:sldId id="262" r:id="rId11"/>
    <p:sldId id="286" r:id="rId12"/>
    <p:sldId id="263" r:id="rId13"/>
    <p:sldId id="287" r:id="rId14"/>
    <p:sldId id="264" r:id="rId15"/>
    <p:sldId id="288" r:id="rId16"/>
    <p:sldId id="265" r:id="rId17"/>
    <p:sldId id="289" r:id="rId18"/>
    <p:sldId id="266" r:id="rId19"/>
    <p:sldId id="290" r:id="rId20"/>
    <p:sldId id="267" r:id="rId21"/>
    <p:sldId id="268" r:id="rId22"/>
    <p:sldId id="279" r:id="rId23"/>
    <p:sldId id="280" r:id="rId24"/>
    <p:sldId id="271" r:id="rId25"/>
    <p:sldId id="272" r:id="rId26"/>
    <p:sldId id="273" r:id="rId27"/>
    <p:sldId id="291" r:id="rId28"/>
    <p:sldId id="292" r:id="rId29"/>
    <p:sldId id="293" r:id="rId30"/>
    <p:sldId id="281"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689"/>
    <a:srgbClr val="CC0A4F"/>
    <a:srgbClr val="C93F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8EABA-0B9B-45FD-8077-D3D2E7AE591D}" v="55" dt="2025-04-01T08:48:50.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64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IN" sz="4400" b="0" strike="noStrike" spc="-1">
                <a:latin typeface="Arial"/>
              </a:rPr>
              <a:t>Click to move the slide</a:t>
            </a:r>
          </a:p>
        </p:txBody>
      </p:sp>
      <p:sp>
        <p:nvSpPr>
          <p:cNvPr id="133" name="PlaceHolder 2"/>
          <p:cNvSpPr>
            <a:spLocks noGrp="1"/>
          </p:cNvSpPr>
          <p:nvPr>
            <p:ph type="body"/>
          </p:nvPr>
        </p:nvSpPr>
        <p:spPr>
          <a:xfrm>
            <a:off x="756000" y="5078520"/>
            <a:ext cx="6047640" cy="4811040"/>
          </a:xfrm>
          <a:prstGeom prst="rect">
            <a:avLst/>
          </a:prstGeom>
        </p:spPr>
        <p:txBody>
          <a:bodyPr lIns="0" tIns="0" rIns="0" bIns="0">
            <a:noAutofit/>
          </a:bodyPr>
          <a:lstStyle/>
          <a:p>
            <a:r>
              <a:rPr lang="en-IN" sz="2000" b="0" strike="noStrike" spc="-1">
                <a:latin typeface="Arial"/>
              </a:rPr>
              <a:t>Click to edit the notes format</a:t>
            </a:r>
          </a:p>
        </p:txBody>
      </p:sp>
      <p:sp>
        <p:nvSpPr>
          <p:cNvPr id="134" name="PlaceHolder 3"/>
          <p:cNvSpPr>
            <a:spLocks noGrp="1"/>
          </p:cNvSpPr>
          <p:nvPr>
            <p:ph type="hdr"/>
          </p:nvPr>
        </p:nvSpPr>
        <p:spPr>
          <a:xfrm>
            <a:off x="0" y="0"/>
            <a:ext cx="3280680" cy="534240"/>
          </a:xfrm>
          <a:prstGeom prst="rect">
            <a:avLst/>
          </a:prstGeom>
        </p:spPr>
        <p:txBody>
          <a:bodyPr lIns="0" tIns="0" rIns="0" bIns="0">
            <a:noAutofit/>
          </a:bodyPr>
          <a:lstStyle/>
          <a:p>
            <a:r>
              <a:rPr lang="en-IN" sz="1400" b="0" strike="noStrike" spc="-1">
                <a:latin typeface="Times New Roman"/>
              </a:rPr>
              <a:t>&lt;header&gt;</a:t>
            </a:r>
          </a:p>
        </p:txBody>
      </p:sp>
      <p:sp>
        <p:nvSpPr>
          <p:cNvPr id="13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IN" sz="1400" b="0" strike="noStrike" spc="-1">
                <a:latin typeface="Times New Roman"/>
              </a:rPr>
              <a:t>&lt;date/time&gt;</a:t>
            </a:r>
          </a:p>
        </p:txBody>
      </p:sp>
      <p:sp>
        <p:nvSpPr>
          <p:cNvPr id="13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IN" sz="1400" b="0" strike="noStrike" spc="-1">
                <a:latin typeface="Times New Roman"/>
              </a:rPr>
              <a:t>&lt;footer&gt;</a:t>
            </a:r>
          </a:p>
        </p:txBody>
      </p:sp>
      <p:sp>
        <p:nvSpPr>
          <p:cNvPr id="13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134FD420-9B71-4579-A5B6-D3D4CB7627A9}"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noRot="1" noChangeAspect="1"/>
          </p:cNvSpPr>
          <p:nvPr>
            <p:ph type="sldImg"/>
          </p:nvPr>
        </p:nvSpPr>
        <p:spPr>
          <a:xfrm>
            <a:off x="685800" y="1143000"/>
            <a:ext cx="5486400" cy="3086100"/>
          </a:xfrm>
          <a:prstGeom prst="rect">
            <a:avLst/>
          </a:prstGeom>
        </p:spPr>
      </p:sp>
      <p:sp>
        <p:nvSpPr>
          <p:cNvPr id="183"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IN" sz="2000" b="0" strike="noStrike" spc="-1">
              <a:latin typeface="Arial"/>
            </a:endParaRPr>
          </a:p>
        </p:txBody>
      </p:sp>
      <p:sp>
        <p:nvSpPr>
          <p:cNvPr id="184"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B35C471A-A046-4020-9E53-0F5446AD9884}" type="slidenum">
              <a:rPr lang="en-US" sz="1200" b="0" strike="noStrike" spc="-1">
                <a:solidFill>
                  <a:srgbClr val="000000"/>
                </a:solidFill>
                <a:latin typeface="Calibri"/>
                <a:ea typeface="+mn-ea"/>
              </a:rPr>
              <a:t>1</a:t>
            </a:fld>
            <a:endParaRPr lang="en-IN"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p:nvPr>
        </p:nvSpPr>
        <p:spPr/>
        <p:txBody>
          <a:bodyPr/>
          <a:lstStyle/>
          <a:p>
            <a:pPr algn="r"/>
            <a:fld id="{134FD420-9B71-4579-A5B6-D3D4CB7627A9}" type="slidenum">
              <a:rPr lang="en-IN" sz="1400" b="0" strike="noStrike" spc="-1" smtClean="0">
                <a:latin typeface="Times New Roman"/>
              </a:rPr>
              <a:t>19</a:t>
            </a:fld>
            <a:endParaRPr lang="en-IN" sz="1400" b="0" strike="noStrike" spc="-1">
              <a:latin typeface="Times New Roman"/>
            </a:endParaRPr>
          </a:p>
        </p:txBody>
      </p:sp>
    </p:spTree>
    <p:extLst>
      <p:ext uri="{BB962C8B-B14F-4D97-AF65-F5344CB8AC3E}">
        <p14:creationId xmlns:p14="http://schemas.microsoft.com/office/powerpoint/2010/main" val="30664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2BB1B-9282-0953-BF8D-623B93DC6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7B4E0-AB94-7E17-6889-07CEF25177BE}"/>
              </a:ext>
            </a:extLst>
          </p:cNvPr>
          <p:cNvSpPr>
            <a:spLocks noGrp="1" noRot="1" noChangeAspect="1"/>
          </p:cNvSpPr>
          <p:nvPr>
            <p:ph type="sldImg"/>
          </p:nvPr>
        </p:nvSpPr>
        <p:spPr>
          <a:xfrm>
            <a:off x="217488" y="812800"/>
            <a:ext cx="7124700" cy="4008438"/>
          </a:xfrm>
        </p:spPr>
      </p:sp>
      <p:sp>
        <p:nvSpPr>
          <p:cNvPr id="3" name="Notes Placeholder 2">
            <a:extLst>
              <a:ext uri="{FF2B5EF4-FFF2-40B4-BE49-F238E27FC236}">
                <a16:creationId xmlns:a16="http://schemas.microsoft.com/office/drawing/2014/main" id="{13C04761-3E78-EA91-4027-4F467533BB8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F0B5CD8-5D16-97EA-AE21-8B01B7723208}"/>
              </a:ext>
            </a:extLst>
          </p:cNvPr>
          <p:cNvSpPr>
            <a:spLocks noGrp="1"/>
          </p:cNvSpPr>
          <p:nvPr>
            <p:ph type="sldNum"/>
          </p:nvPr>
        </p:nvSpPr>
        <p:spPr/>
        <p:txBody>
          <a:bodyPr/>
          <a:lstStyle/>
          <a:p>
            <a:pPr algn="r"/>
            <a:fld id="{134FD420-9B71-4579-A5B6-D3D4CB7627A9}" type="slidenum">
              <a:rPr lang="en-IN" sz="1400" b="0" strike="noStrike" spc="-1" smtClean="0">
                <a:latin typeface="Times New Roman"/>
              </a:rPr>
              <a:t>29</a:t>
            </a:fld>
            <a:endParaRPr lang="en-IN" sz="1400" b="0" strike="noStrike" spc="-1">
              <a:latin typeface="Times New Roman"/>
            </a:endParaRPr>
          </a:p>
        </p:txBody>
      </p:sp>
    </p:spTree>
    <p:extLst>
      <p:ext uri="{BB962C8B-B14F-4D97-AF65-F5344CB8AC3E}">
        <p14:creationId xmlns:p14="http://schemas.microsoft.com/office/powerpoint/2010/main" val="167011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9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9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0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1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1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1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1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1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2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2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2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2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3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3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CustomShape 1" hidden="1"/>
          <p:cNvSpPr/>
          <p:nvPr/>
        </p:nvSpPr>
        <p:spPr>
          <a:xfrm>
            <a:off x="0" y="0"/>
            <a:ext cx="12191400" cy="6857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4" name="CustomShape 2" hidden="1"/>
          <p:cNvSpPr/>
          <p:nvPr/>
        </p:nvSpPr>
        <p:spPr>
          <a:xfrm>
            <a:off x="234720" y="237600"/>
            <a:ext cx="11721960" cy="6381720"/>
          </a:xfrm>
          <a:prstGeom prst="rect">
            <a:avLst/>
          </a:prstGeom>
          <a:solidFill>
            <a:schemeClr val="bg1">
              <a:lumMod val="75000"/>
              <a:alpha val="60000"/>
            </a:schemeClr>
          </a:solidFill>
          <a:ln w="6480">
            <a:noFill/>
          </a:ln>
          <a:effectLst>
            <a:softEdge rad="0"/>
          </a:effectLst>
        </p:spPr>
        <p:style>
          <a:lnRef idx="0">
            <a:scrgbClr r="0" g="0" b="0"/>
          </a:lnRef>
          <a:fillRef idx="0">
            <a:scrgbClr r="0" g="0" b="0"/>
          </a:fillRef>
          <a:effectRef idx="0">
            <a:scrgbClr r="0" g="0" b="0"/>
          </a:effectRef>
          <a:fontRef idx="minor"/>
        </p:style>
      </p:sp>
      <p:sp>
        <p:nvSpPr>
          <p:cNvPr id="2" name="CustomShape 3" hidden="1"/>
          <p:cNvSpPr/>
          <p:nvPr/>
        </p:nvSpPr>
        <p:spPr>
          <a:xfrm>
            <a:off x="371880" y="374760"/>
            <a:ext cx="11447640" cy="6107400"/>
          </a:xfrm>
          <a:prstGeom prst="rect">
            <a:avLst/>
          </a:prstGeom>
          <a:noFill/>
          <a:ln w="6480" cap="sq">
            <a:solidFill>
              <a:schemeClr val="tx1">
                <a:lumMod val="85000"/>
                <a:lumOff val="15000"/>
              </a:schemeClr>
            </a:solidFill>
            <a:miter/>
          </a:ln>
        </p:spPr>
        <p:style>
          <a:lnRef idx="0">
            <a:scrgbClr r="0" g="0" b="0"/>
          </a:lnRef>
          <a:fillRef idx="0">
            <a:scrgbClr r="0" g="0" b="0"/>
          </a:fillRef>
          <a:effectRef idx="0">
            <a:scrgbClr r="0" g="0" b="0"/>
          </a:effectRef>
          <a:fontRef idx="minor"/>
        </p:style>
      </p:sp>
      <p:sp>
        <p:nvSpPr>
          <p:cNvPr id="3" name="CustomShape 4"/>
          <p:cNvSpPr/>
          <p:nvPr/>
        </p:nvSpPr>
        <p:spPr>
          <a:xfrm>
            <a:off x="0" y="0"/>
            <a:ext cx="12191400" cy="685728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1307880" y="1267560"/>
            <a:ext cx="9575640" cy="4307400"/>
          </a:xfrm>
          <a:prstGeom prst="rect">
            <a:avLst/>
          </a:prstGeom>
          <a:solidFill>
            <a:srgbClr val="FFFFFF"/>
          </a:solidFill>
          <a:ln w="6480">
            <a:noFill/>
          </a:ln>
          <a:effectLst>
            <a:outerShdw blurRad="50800" algn="ctr" rotWithShape="0">
              <a:srgbClr val="000000">
                <a:alpha val="66000"/>
              </a:srgbClr>
            </a:outerShdw>
            <a:softEdge rad="0"/>
          </a:effectLst>
        </p:spPr>
        <p:style>
          <a:lnRef idx="0">
            <a:scrgbClr r="0" g="0" b="0"/>
          </a:lnRef>
          <a:fillRef idx="0">
            <a:scrgbClr r="0" g="0" b="0"/>
          </a:fillRef>
          <a:effectRef idx="0">
            <a:scrgbClr r="0" g="0" b="0"/>
          </a:effectRef>
          <a:fontRef idx="minor"/>
        </p:style>
      </p:sp>
      <p:sp>
        <p:nvSpPr>
          <p:cNvPr id="5" name="CustomShape 6"/>
          <p:cNvSpPr/>
          <p:nvPr/>
        </p:nvSpPr>
        <p:spPr>
          <a:xfrm>
            <a:off x="1447920" y="1411560"/>
            <a:ext cx="9295560" cy="4034160"/>
          </a:xfrm>
          <a:prstGeom prst="rect">
            <a:avLst/>
          </a:prstGeom>
          <a:noFill/>
          <a:ln w="6480" cap="sq">
            <a:solidFill>
              <a:schemeClr val="tx1">
                <a:lumMod val="75000"/>
                <a:lumOff val="25000"/>
              </a:schemeClr>
            </a:solidFill>
            <a:miter/>
          </a:ln>
        </p:spPr>
        <p:style>
          <a:lnRef idx="0">
            <a:scrgbClr r="0" g="0" b="0"/>
          </a:lnRef>
          <a:fillRef idx="0">
            <a:scrgbClr r="0" g="0" b="0"/>
          </a:fillRef>
          <a:effectRef idx="0">
            <a:scrgbClr r="0" g="0" b="0"/>
          </a:effectRef>
          <a:fontRef idx="minor"/>
        </p:style>
      </p:sp>
      <p:sp>
        <p:nvSpPr>
          <p:cNvPr id="6" name="CustomShape 7"/>
          <p:cNvSpPr/>
          <p:nvPr/>
        </p:nvSpPr>
        <p:spPr>
          <a:xfrm>
            <a:off x="5135760" y="1267560"/>
            <a:ext cx="1919520" cy="73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 8"/>
          <p:cNvGrpSpPr/>
          <p:nvPr/>
        </p:nvGrpSpPr>
        <p:grpSpPr>
          <a:xfrm>
            <a:off x="5249880" y="1267560"/>
            <a:ext cx="1691640" cy="615960"/>
            <a:chOff x="5249880" y="1267560"/>
            <a:chExt cx="1691640" cy="615960"/>
          </a:xfrm>
        </p:grpSpPr>
        <p:sp>
          <p:nvSpPr>
            <p:cNvPr id="8" name="Line 9"/>
            <p:cNvSpPr/>
            <p:nvPr/>
          </p:nvSpPr>
          <p:spPr>
            <a:xfrm>
              <a:off x="524988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9" name="Line 10"/>
            <p:cNvSpPr/>
            <p:nvPr/>
          </p:nvSpPr>
          <p:spPr>
            <a:xfrm>
              <a:off x="694152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10" name="Line 11"/>
            <p:cNvSpPr/>
            <p:nvPr/>
          </p:nvSpPr>
          <p:spPr>
            <a:xfrm>
              <a:off x="5249880" y="1883520"/>
              <a:ext cx="1691640" cy="0"/>
            </a:xfrm>
            <a:prstGeom prst="line">
              <a:avLst/>
            </a:prstGeom>
            <a:ln>
              <a:solidFill>
                <a:srgbClr val="FFFFFF"/>
              </a:solidFill>
            </a:ln>
          </p:spPr>
          <p:style>
            <a:lnRef idx="1">
              <a:schemeClr val="accent1"/>
            </a:lnRef>
            <a:fillRef idx="0">
              <a:schemeClr val="accent1"/>
            </a:fillRef>
            <a:effectRef idx="0">
              <a:schemeClr val="accent1"/>
            </a:effectRef>
            <a:fontRef idx="minor"/>
          </p:style>
        </p:sp>
      </p:grpSp>
      <p:sp>
        <p:nvSpPr>
          <p:cNvPr id="11" name="PlaceHolder 12"/>
          <p:cNvSpPr>
            <a:spLocks noGrp="1"/>
          </p:cNvSpPr>
          <p:nvPr>
            <p:ph type="title"/>
          </p:nvPr>
        </p:nvSpPr>
        <p:spPr>
          <a:xfrm>
            <a:off x="1066680" y="642600"/>
            <a:ext cx="10057680" cy="1370880"/>
          </a:xfrm>
          <a:prstGeom prst="rect">
            <a:avLst/>
          </a:prstGeom>
        </p:spPr>
        <p:txBody>
          <a:bodyPr lIns="0" tIns="0" rIns="0" bIns="0" anchor="ctr">
            <a:noAutofit/>
          </a:bodyPr>
          <a:lstStyle/>
          <a:p>
            <a:r>
              <a:rPr lang="en-IN" sz="1800" b="0" strike="noStrike" spc="-1">
                <a:latin typeface="Arial"/>
              </a:rPr>
              <a:t>Click to edit the title text format</a:t>
            </a:r>
          </a:p>
        </p:txBody>
      </p:sp>
      <p:sp>
        <p:nvSpPr>
          <p:cNvPr id="12"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 name="CustomShape 1"/>
          <p:cNvSpPr/>
          <p:nvPr/>
        </p:nvSpPr>
        <p:spPr>
          <a:xfrm>
            <a:off x="0" y="0"/>
            <a:ext cx="12191400" cy="6857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2" name="CustomShape 2"/>
          <p:cNvSpPr/>
          <p:nvPr/>
        </p:nvSpPr>
        <p:spPr>
          <a:xfrm>
            <a:off x="234720" y="237600"/>
            <a:ext cx="11721960" cy="6381720"/>
          </a:xfrm>
          <a:prstGeom prst="rect">
            <a:avLst/>
          </a:prstGeom>
          <a:solidFill>
            <a:schemeClr val="bg1">
              <a:lumMod val="75000"/>
              <a:alpha val="60000"/>
            </a:schemeClr>
          </a:solidFill>
          <a:ln w="6480">
            <a:noFill/>
          </a:ln>
          <a:effectLst>
            <a:softEdge rad="0"/>
          </a:effectLst>
        </p:spPr>
        <p:style>
          <a:lnRef idx="0">
            <a:scrgbClr r="0" g="0" b="0"/>
          </a:lnRef>
          <a:fillRef idx="0">
            <a:scrgbClr r="0" g="0" b="0"/>
          </a:fillRef>
          <a:effectRef idx="0">
            <a:scrgbClr r="0" g="0" b="0"/>
          </a:effectRef>
          <a:fontRef idx="minor"/>
        </p:style>
      </p:sp>
      <p:sp>
        <p:nvSpPr>
          <p:cNvPr id="93" name="CustomShape 3"/>
          <p:cNvSpPr/>
          <p:nvPr/>
        </p:nvSpPr>
        <p:spPr>
          <a:xfrm>
            <a:off x="371880" y="374760"/>
            <a:ext cx="11447640" cy="6107400"/>
          </a:xfrm>
          <a:prstGeom prst="rect">
            <a:avLst/>
          </a:prstGeom>
          <a:noFill/>
          <a:ln w="6480" cap="sq">
            <a:solidFill>
              <a:schemeClr val="tx1">
                <a:lumMod val="85000"/>
                <a:lumOff val="15000"/>
              </a:schemeClr>
            </a:solidFill>
            <a:miter/>
          </a:ln>
        </p:spPr>
        <p:style>
          <a:lnRef idx="0">
            <a:scrgbClr r="0" g="0" b="0"/>
          </a:lnRef>
          <a:fillRef idx="0">
            <a:scrgbClr r="0" g="0" b="0"/>
          </a:fillRef>
          <a:effectRef idx="0">
            <a:scrgbClr r="0" g="0" b="0"/>
          </a:effectRef>
          <a:fontRef idx="minor"/>
        </p:style>
      </p:sp>
      <p:sp>
        <p:nvSpPr>
          <p:cNvPr id="94"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95"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8" name="Picture 7" descr="flower illustrations"/>
          <p:cNvPicPr/>
          <p:nvPr/>
        </p:nvPicPr>
        <p:blipFill>
          <a:blip r:embed="rId3"/>
          <a:stretch/>
        </p:blipFill>
        <p:spPr>
          <a:xfrm>
            <a:off x="0" y="-720"/>
            <a:ext cx="12191400" cy="6857280"/>
          </a:xfrm>
          <a:prstGeom prst="rect">
            <a:avLst/>
          </a:prstGeom>
          <a:ln>
            <a:noFill/>
          </a:ln>
        </p:spPr>
      </p:pic>
      <p:sp>
        <p:nvSpPr>
          <p:cNvPr id="139" name="CustomShape 1"/>
          <p:cNvSpPr/>
          <p:nvPr/>
        </p:nvSpPr>
        <p:spPr>
          <a:xfrm>
            <a:off x="1307880" y="1267560"/>
            <a:ext cx="9575640" cy="4307400"/>
          </a:xfrm>
          <a:prstGeom prst="rect">
            <a:avLst/>
          </a:prstGeom>
          <a:solidFill>
            <a:schemeClr val="bg1"/>
          </a:solidFill>
          <a:ln w="6480">
            <a:noFill/>
          </a:ln>
          <a:effectLst>
            <a:outerShdw blurRad="50800" algn="ctr" rotWithShape="0">
              <a:srgbClr val="000000">
                <a:alpha val="66000"/>
              </a:srgbClr>
            </a:outerShdw>
            <a:softEdge rad="0"/>
          </a:effectLst>
        </p:spPr>
        <p:style>
          <a:lnRef idx="0">
            <a:scrgbClr r="0" g="0" b="0"/>
          </a:lnRef>
          <a:fillRef idx="0">
            <a:scrgbClr r="0" g="0" b="0"/>
          </a:fillRef>
          <a:effectRef idx="0">
            <a:scrgbClr r="0" g="0" b="0"/>
          </a:effectRef>
          <a:fontRef idx="minor"/>
        </p:style>
      </p:sp>
      <p:sp>
        <p:nvSpPr>
          <p:cNvPr id="140" name="CustomShape 2"/>
          <p:cNvSpPr/>
          <p:nvPr/>
        </p:nvSpPr>
        <p:spPr>
          <a:xfrm>
            <a:off x="1447920" y="1411560"/>
            <a:ext cx="9295560" cy="4034160"/>
          </a:xfrm>
          <a:prstGeom prst="rect">
            <a:avLst/>
          </a:prstGeom>
          <a:noFill/>
          <a:ln w="6480" cap="sq">
            <a:solidFill>
              <a:schemeClr val="tx1">
                <a:lumMod val="75000"/>
                <a:lumOff val="25000"/>
              </a:schemeClr>
            </a:solidFill>
            <a:miter/>
          </a:ln>
        </p:spPr>
        <p:style>
          <a:lnRef idx="0">
            <a:scrgbClr r="0" g="0" b="0"/>
          </a:lnRef>
          <a:fillRef idx="0">
            <a:scrgbClr r="0" g="0" b="0"/>
          </a:fillRef>
          <a:effectRef idx="0">
            <a:scrgbClr r="0" g="0" b="0"/>
          </a:effectRef>
          <a:fontRef idx="minor"/>
        </p:style>
      </p:sp>
      <p:sp>
        <p:nvSpPr>
          <p:cNvPr id="141" name="CustomShape 3"/>
          <p:cNvSpPr/>
          <p:nvPr/>
        </p:nvSpPr>
        <p:spPr>
          <a:xfrm>
            <a:off x="1771200" y="2091240"/>
            <a:ext cx="8649000" cy="259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1500" lnSpcReduction="10000"/>
          </a:bodyPr>
          <a:lstStyle/>
          <a:p>
            <a:pPr algn="ctr">
              <a:lnSpc>
                <a:spcPct val="83000"/>
              </a:lnSpc>
            </a:pPr>
            <a:r>
              <a:rPr lang="en-US" sz="7200" b="1" strike="noStrike" cap="all" spc="-100">
                <a:solidFill>
                  <a:srgbClr val="F95F88"/>
                </a:solidFill>
                <a:latin typeface="Petrona Bold"/>
                <a:ea typeface="Petrona Bold"/>
              </a:rPr>
              <a:t>The Future of Online Shopping</a:t>
            </a:r>
            <a:br/>
            <a:endParaRPr lang="en-IN" sz="7200" b="0" strike="noStrike" spc="-1">
              <a:latin typeface="Arial"/>
            </a:endParaRPr>
          </a:p>
        </p:txBody>
      </p:sp>
      <p:sp>
        <p:nvSpPr>
          <p:cNvPr id="142" name="CustomShape 4"/>
          <p:cNvSpPr/>
          <p:nvPr/>
        </p:nvSpPr>
        <p:spPr>
          <a:xfrm>
            <a:off x="1771200" y="4682160"/>
            <a:ext cx="865224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10000"/>
              </a:lnSpc>
              <a:spcAft>
                <a:spcPts val="601"/>
              </a:spcAft>
              <a:tabLst>
                <a:tab pos="0" algn="l"/>
              </a:tabLst>
            </a:pPr>
            <a:r>
              <a:rPr lang="en-US" sz="1800" b="0" strike="noStrike" spc="-38">
                <a:solidFill>
                  <a:srgbClr val="272525"/>
                </a:solidFill>
                <a:latin typeface="Inter"/>
                <a:ea typeface="Inter"/>
              </a:rPr>
              <a:t>Adwaid Manoj, Adithya Vinod, Ajay Das, Anamika S</a:t>
            </a:r>
            <a:endParaRPr lang="en-IN" sz="1800" b="0" strike="noStrike" spc="-1">
              <a:latin typeface="Arial"/>
            </a:endParaRPr>
          </a:p>
        </p:txBody>
      </p:sp>
      <p:sp>
        <p:nvSpPr>
          <p:cNvPr id="143" name="CustomShape 5"/>
          <p:cNvSpPr/>
          <p:nvPr/>
        </p:nvSpPr>
        <p:spPr>
          <a:xfrm>
            <a:off x="5135760" y="1267560"/>
            <a:ext cx="1919520" cy="73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44" name="Line 6"/>
          <p:cNvSpPr/>
          <p:nvPr/>
        </p:nvSpPr>
        <p:spPr>
          <a:xfrm>
            <a:off x="5249880" y="1267560"/>
            <a:ext cx="0" cy="64008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145" name="Line 7"/>
          <p:cNvSpPr/>
          <p:nvPr/>
        </p:nvSpPr>
        <p:spPr>
          <a:xfrm>
            <a:off x="6941520" y="1267560"/>
            <a:ext cx="0" cy="64008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146" name="Line 8"/>
          <p:cNvSpPr/>
          <p:nvPr/>
        </p:nvSpPr>
        <p:spPr>
          <a:xfrm>
            <a:off x="5249880" y="1912680"/>
            <a:ext cx="1691640" cy="0"/>
          </a:xfrm>
          <a:prstGeom prst="line">
            <a:avLst/>
          </a:prstGeom>
          <a:ln>
            <a:solidFill>
              <a:srgbClr val="FFFFFF"/>
            </a:solidFill>
          </a:ln>
        </p:spPr>
        <p:style>
          <a:lnRef idx="1">
            <a:schemeClr val="accent1"/>
          </a:lnRef>
          <a:fillRef idx="0">
            <a:schemeClr val="accent1"/>
          </a:fillRef>
          <a:effectRef idx="0">
            <a:schemeClr val="accent1"/>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7385B-6E74-1CD2-CECF-976DBCD63A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AEDBDA-9B86-51A9-2C59-D4C83E2DFC64}"/>
              </a:ext>
            </a:extLst>
          </p:cNvPr>
          <p:cNvSpPr txBox="1"/>
          <p:nvPr/>
        </p:nvSpPr>
        <p:spPr>
          <a:xfrm>
            <a:off x="495300" y="795528"/>
            <a:ext cx="11201400" cy="2154436"/>
          </a:xfrm>
          <a:prstGeom prst="rect">
            <a:avLst/>
          </a:prstGeom>
          <a:noFill/>
        </p:spPr>
        <p:txBody>
          <a:bodyPr wrap="square" rtlCol="0">
            <a:spAutoFit/>
          </a:bodyPr>
          <a:lstStyle/>
          <a:p>
            <a:r>
              <a:rPr lang="en-IN" sz="1500" dirty="0">
                <a:solidFill>
                  <a:srgbClr val="F21689"/>
                </a:solidFill>
                <a:latin typeface="Bahnschrift" panose="020B0502040204020203" pitchFamily="34" charset="0"/>
              </a:rPr>
              <a:t>ADVANTAGES</a:t>
            </a:r>
          </a:p>
          <a:p>
            <a:endParaRPr lang="en-IN" dirty="0"/>
          </a:p>
          <a:p>
            <a:pPr marL="285750" indent="-285750">
              <a:buFont typeface="Courier New" panose="02070309020205020404" pitchFamily="49" charset="0"/>
              <a:buChar char="o"/>
            </a:pPr>
            <a:r>
              <a:rPr lang="en-US" sz="1600" dirty="0">
                <a:latin typeface="Bahnschrift" panose="020B0502040204020203" pitchFamily="34" charset="0"/>
              </a:rPr>
              <a:t>Improves recommendation accuracy, scalability, robustness, and personalization</a:t>
            </a:r>
            <a:r>
              <a:rPr lang="en-US" sz="1600"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r>
              <a:rPr lang="en-IN" sz="1500" dirty="0">
                <a:solidFill>
                  <a:srgbClr val="F21689"/>
                </a:solidFill>
                <a:latin typeface="Bahnschrift" panose="020B0502040204020203" pitchFamily="34" charset="0"/>
              </a:rPr>
              <a:t>DISADVANTAGES</a:t>
            </a:r>
          </a:p>
          <a:p>
            <a:endParaRPr lang="en-IN" dirty="0"/>
          </a:p>
          <a:p>
            <a:pPr marL="285750" indent="-285750">
              <a:buFont typeface="Courier New" panose="02070309020205020404" pitchFamily="49" charset="0"/>
              <a:buChar char="o"/>
            </a:pPr>
            <a:r>
              <a:rPr lang="en-US" sz="1600" dirty="0">
                <a:latin typeface="Bahnschrift" panose="020B0502040204020203" pitchFamily="34" charset="0"/>
              </a:rPr>
              <a:t>Persistent issues include cold start problems, data sparsity, and complexity in evolving user behavior.</a:t>
            </a:r>
          </a:p>
        </p:txBody>
      </p:sp>
    </p:spTree>
    <p:extLst>
      <p:ext uri="{BB962C8B-B14F-4D97-AF65-F5344CB8AC3E}">
        <p14:creationId xmlns:p14="http://schemas.microsoft.com/office/powerpoint/2010/main" val="2447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dirty="0">
                <a:solidFill>
                  <a:srgbClr val="D91569"/>
                </a:solidFill>
                <a:latin typeface="Bahnschrift"/>
              </a:rPr>
              <a:t>5. Impact of Computer Applications on Cross-Border E-Commerce Performance </a:t>
            </a:r>
          </a:p>
          <a:p>
            <a:pPr>
              <a:lnSpc>
                <a:spcPct val="90000"/>
              </a:lnSpc>
            </a:pPr>
            <a:r>
              <a:rPr lang="en-US" sz="3200" spc="-1" dirty="0">
                <a:latin typeface="Bahnschrift"/>
              </a:rPr>
              <a:t>                                                </a:t>
            </a:r>
            <a:r>
              <a:rPr lang="en-US" spc="-1" dirty="0">
                <a:latin typeface="Bahnschrift" panose="020B0502040204020203" pitchFamily="34" charset="0"/>
              </a:rPr>
              <a:t>  -</a:t>
            </a:r>
            <a:r>
              <a:rPr lang="en-IN" dirty="0">
                <a:latin typeface="Bahnschrift" panose="020B0502040204020203" pitchFamily="34" charset="0"/>
              </a:rPr>
              <a:t>Jin L., Chen L.</a:t>
            </a:r>
            <a:br>
              <a:rPr dirty="0"/>
            </a:br>
            <a:endParaRPr lang="en-IN" sz="3200" b="0" strike="noStrike" spc="-1" dirty="0">
              <a:latin typeface="Arial"/>
            </a:endParaRPr>
          </a:p>
        </p:txBody>
      </p:sp>
      <p:sp>
        <p:nvSpPr>
          <p:cNvPr id="161" name="CustomShape 2"/>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10000"/>
              </a:lnSpc>
              <a:spcBef>
                <a:spcPts val="901"/>
              </a:spcBef>
              <a:tabLst>
                <a:tab pos="0" algn="l"/>
              </a:tabLst>
            </a:pPr>
            <a:r>
              <a:rPr lang="en-IN" sz="1800" b="0" strike="noStrike" spc="-1" dirty="0">
                <a:solidFill>
                  <a:srgbClr val="D91569"/>
                </a:solidFill>
                <a:latin typeface="Bahnschrift"/>
              </a:rPr>
              <a:t>Methodology</a:t>
            </a:r>
            <a:endParaRPr lang="en-IN" sz="18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dirty="0">
                <a:solidFill>
                  <a:srgbClr val="000000"/>
                </a:solidFill>
                <a:latin typeface="Bahnschrift"/>
              </a:rPr>
              <a:t>Genetic Algorithm &amp; CNNs for performance optimization</a:t>
            </a:r>
            <a:endParaRPr lang="en-IN" sz="16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dirty="0">
                <a:solidFill>
                  <a:srgbClr val="000000"/>
                </a:solidFill>
                <a:latin typeface="Bahnschrift"/>
              </a:rPr>
              <a:t>Focused on efficiency, predictive accuracy, and customer satisfaction</a:t>
            </a:r>
            <a:endParaRPr lang="en-IN" sz="1600" b="0" strike="noStrike" spc="-1" dirty="0">
              <a:latin typeface="Arial"/>
            </a:endParaRPr>
          </a:p>
          <a:p>
            <a:pPr>
              <a:lnSpc>
                <a:spcPct val="110000"/>
              </a:lnSpc>
              <a:spcBef>
                <a:spcPts val="901"/>
              </a:spcBef>
              <a:tabLst>
                <a:tab pos="0" algn="l"/>
              </a:tabLst>
            </a:pPr>
            <a:endParaRPr lang="en-IN" sz="1600" b="0" strike="noStrike" spc="-1" dirty="0">
              <a:latin typeface="Arial"/>
            </a:endParaRPr>
          </a:p>
          <a:p>
            <a:pPr>
              <a:lnSpc>
                <a:spcPct val="110000"/>
              </a:lnSpc>
              <a:spcBef>
                <a:spcPts val="901"/>
              </a:spcBef>
              <a:tabLst>
                <a:tab pos="0" algn="l"/>
              </a:tabLst>
            </a:pPr>
            <a:r>
              <a:rPr lang="en-IN" sz="1800" b="0" strike="noStrike" spc="-1" dirty="0">
                <a:solidFill>
                  <a:srgbClr val="D91569"/>
                </a:solidFill>
                <a:latin typeface="Bahnschrift"/>
              </a:rPr>
              <a:t>Future Scope</a:t>
            </a:r>
            <a:endParaRPr lang="en-IN" sz="18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dirty="0">
                <a:solidFill>
                  <a:srgbClr val="000000"/>
                </a:solidFill>
                <a:latin typeface="Bahnschrift"/>
              </a:rPr>
              <a:t>Blockchain for secure transactions, AI for personalization, ethical AI for privacy &amp; security</a:t>
            </a:r>
            <a:endParaRPr lang="en-IN" sz="1600" b="0" strike="noStrike" spc="-1" dirty="0">
              <a:latin typeface="Arial"/>
            </a:endParaRPr>
          </a:p>
          <a:p>
            <a:pPr>
              <a:lnSpc>
                <a:spcPct val="110000"/>
              </a:lnSpc>
              <a:spcBef>
                <a:spcPts val="901"/>
              </a:spcBef>
              <a:tabLst>
                <a:tab pos="0" algn="l"/>
              </a:tabLst>
            </a:pPr>
            <a:endParaRPr lang="en-IN" sz="1600" b="0" strike="noStrike" spc="-1" dirty="0">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25619-E5DB-C446-6DCD-C775D5F72E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2BED064-56DF-87DD-1C93-29FBAA12DDEC}"/>
              </a:ext>
            </a:extLst>
          </p:cNvPr>
          <p:cNvSpPr txBox="1"/>
          <p:nvPr/>
        </p:nvSpPr>
        <p:spPr>
          <a:xfrm>
            <a:off x="659892" y="2002536"/>
            <a:ext cx="11201400" cy="2077492"/>
          </a:xfrm>
          <a:prstGeom prst="rect">
            <a:avLst/>
          </a:prstGeom>
          <a:noFill/>
        </p:spPr>
        <p:txBody>
          <a:bodyPr wrap="square" rtlCol="0">
            <a:spAutoFit/>
          </a:bodyPr>
          <a:lstStyle/>
          <a:p>
            <a:r>
              <a:rPr lang="en-IN" sz="1500" dirty="0">
                <a:solidFill>
                  <a:srgbClr val="F21689"/>
                </a:solidFill>
                <a:latin typeface="Bahnschrift" panose="020B0502040204020203" pitchFamily="34" charset="0"/>
              </a:rPr>
              <a:t>ADVANTAGES</a:t>
            </a:r>
          </a:p>
          <a:p>
            <a:endParaRPr lang="en-IN" dirty="0"/>
          </a:p>
          <a:p>
            <a:pPr marL="285750" indent="-285750">
              <a:buFont typeface="Courier New" panose="02070309020205020404" pitchFamily="49" charset="0"/>
              <a:buChar char="o"/>
            </a:pPr>
            <a:r>
              <a:rPr lang="en-US" sz="1600" dirty="0">
                <a:latin typeface="Bahnschrift" panose="020B0502040204020203" pitchFamily="34" charset="0"/>
              </a:rPr>
              <a:t>Enhances operational efficiency, predictive accuracy, and customer satisfaction by leveraging data analytics and machine learning models</a:t>
            </a:r>
            <a:r>
              <a:rPr lang="en-US" sz="1600" dirty="0"/>
              <a:t>.</a:t>
            </a:r>
            <a:endParaRPr lang="en-IN" dirty="0"/>
          </a:p>
          <a:p>
            <a:pPr marL="285750" indent="-285750">
              <a:buFont typeface="Arial" panose="020B0604020202020204" pitchFamily="34" charset="0"/>
              <a:buChar char="•"/>
            </a:pPr>
            <a:endParaRPr lang="en-IN" dirty="0"/>
          </a:p>
          <a:p>
            <a:r>
              <a:rPr lang="en-IN" sz="1500" dirty="0">
                <a:solidFill>
                  <a:srgbClr val="F21689"/>
                </a:solidFill>
                <a:latin typeface="Bahnschrift" panose="020B0502040204020203" pitchFamily="34" charset="0"/>
              </a:rPr>
              <a:t>DISADVANTAGES</a:t>
            </a:r>
          </a:p>
          <a:p>
            <a:endParaRPr lang="en-IN" sz="1500" dirty="0">
              <a:solidFill>
                <a:srgbClr val="F21689"/>
              </a:solidFill>
              <a:latin typeface="Bahnschrift" panose="020B0502040204020203" pitchFamily="34" charset="0"/>
            </a:endParaRPr>
          </a:p>
          <a:p>
            <a:pPr marL="285750" indent="-285750">
              <a:buFont typeface="Courier New" panose="02070309020205020404" pitchFamily="49" charset="0"/>
              <a:buChar char="o"/>
            </a:pPr>
            <a:r>
              <a:rPr lang="en-US" sz="1600" dirty="0">
                <a:latin typeface="Bahnschrift" panose="020B0502040204020203" pitchFamily="34" charset="0"/>
              </a:rPr>
              <a:t>Challenges include  computational complexity ,sensitivity to parameter settings ,and regulatory compliance issues</a:t>
            </a:r>
          </a:p>
        </p:txBody>
      </p:sp>
    </p:spTree>
    <p:extLst>
      <p:ext uri="{BB962C8B-B14F-4D97-AF65-F5344CB8AC3E}">
        <p14:creationId xmlns:p14="http://schemas.microsoft.com/office/powerpoint/2010/main" val="3500374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dirty="0">
                <a:solidFill>
                  <a:srgbClr val="D91569"/>
                </a:solidFill>
                <a:latin typeface="Bahnschrift"/>
              </a:rPr>
              <a:t>6. </a:t>
            </a:r>
            <a:r>
              <a:rPr lang="en-US" sz="3200" b="0" strike="noStrike" spc="-1" dirty="0" err="1">
                <a:solidFill>
                  <a:srgbClr val="D91569"/>
                </a:solidFill>
                <a:latin typeface="Bahnschrift"/>
              </a:rPr>
              <a:t>OntoCommerce</a:t>
            </a:r>
            <a:r>
              <a:rPr lang="en-US" sz="3200" b="0" strike="noStrike" spc="-1" dirty="0">
                <a:solidFill>
                  <a:srgbClr val="D91569"/>
                </a:solidFill>
                <a:latin typeface="Bahnschrift"/>
              </a:rPr>
              <a:t>: Ontology &amp; Sequential Pattern Mining for E-Commerce Recommendations</a:t>
            </a:r>
          </a:p>
          <a:p>
            <a:pPr>
              <a:lnSpc>
                <a:spcPct val="90000"/>
              </a:lnSpc>
            </a:pPr>
            <a:r>
              <a:rPr lang="en-US" sz="3200" spc="-1" dirty="0">
                <a:solidFill>
                  <a:srgbClr val="D91569"/>
                </a:solidFill>
                <a:latin typeface="Bahnschrift"/>
              </a:rPr>
              <a:t>                                                       </a:t>
            </a:r>
            <a:r>
              <a:rPr lang="en-US" sz="1600" spc="-1" dirty="0">
                <a:latin typeface="Bahnschrift"/>
              </a:rPr>
              <a:t>-</a:t>
            </a:r>
            <a:r>
              <a:rPr lang="en-IN" dirty="0">
                <a:latin typeface="Bahnschrift" panose="020B0502040204020203" pitchFamily="34" charset="0"/>
              </a:rPr>
              <a:t>Mustafa G. et al.</a:t>
            </a:r>
            <a:br>
              <a:rPr dirty="0"/>
            </a:br>
            <a:endParaRPr lang="en-IN" sz="3200" b="0" strike="noStrike" spc="-1" dirty="0">
              <a:latin typeface="Arial"/>
            </a:endParaRPr>
          </a:p>
        </p:txBody>
      </p:sp>
      <p:sp>
        <p:nvSpPr>
          <p:cNvPr id="163" name="CustomShape 2"/>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10000"/>
              </a:lnSpc>
              <a:spcBef>
                <a:spcPts val="901"/>
              </a:spcBef>
              <a:tabLst>
                <a:tab pos="0" algn="l"/>
              </a:tabLst>
            </a:pPr>
            <a:r>
              <a:rPr lang="en-IN" sz="1600" b="0" strike="noStrike" spc="-1" dirty="0">
                <a:solidFill>
                  <a:srgbClr val="D91569"/>
                </a:solidFill>
                <a:latin typeface="Bahnschrift"/>
              </a:rPr>
              <a:t>Methodology</a:t>
            </a:r>
            <a:endParaRPr lang="en-IN" sz="1600" b="0" strike="noStrike" spc="-1" dirty="0">
              <a:latin typeface="Arial"/>
            </a:endParaRPr>
          </a:p>
          <a:p>
            <a:pPr marL="182880" indent="-182160">
              <a:lnSpc>
                <a:spcPct val="110000"/>
              </a:lnSpc>
              <a:spcBef>
                <a:spcPts val="901"/>
              </a:spcBef>
              <a:buClr>
                <a:srgbClr val="262626"/>
              </a:buClr>
              <a:buFont typeface="Arial"/>
              <a:buChar char="•"/>
              <a:tabLst>
                <a:tab pos="0" algn="l"/>
              </a:tabLst>
            </a:pPr>
            <a:r>
              <a:rPr lang="en-US" sz="1600" b="0" strike="noStrike" spc="-1" dirty="0">
                <a:solidFill>
                  <a:srgbClr val="000000"/>
                </a:solidFill>
                <a:latin typeface="Bahnschrift"/>
              </a:rPr>
              <a:t>Hybrid recommender system using ontology for domain knowledge &amp; Sequential Pattern Mining (SPM) for purchase patterns</a:t>
            </a:r>
            <a:endParaRPr lang="en-IN" sz="1600" b="0" strike="noStrike" spc="-1" dirty="0">
              <a:latin typeface="Arial"/>
            </a:endParaRPr>
          </a:p>
          <a:p>
            <a:pPr>
              <a:lnSpc>
                <a:spcPct val="110000"/>
              </a:lnSpc>
              <a:spcBef>
                <a:spcPts val="901"/>
              </a:spcBef>
              <a:tabLst>
                <a:tab pos="0" algn="l"/>
              </a:tabLst>
            </a:pPr>
            <a:endParaRPr lang="en-IN" sz="1600" b="0" strike="noStrike" spc="-1" dirty="0">
              <a:latin typeface="Arial"/>
            </a:endParaRPr>
          </a:p>
          <a:p>
            <a:pPr>
              <a:lnSpc>
                <a:spcPct val="110000"/>
              </a:lnSpc>
              <a:spcBef>
                <a:spcPts val="901"/>
              </a:spcBef>
              <a:tabLst>
                <a:tab pos="0" algn="l"/>
              </a:tabLst>
            </a:pPr>
            <a:r>
              <a:rPr lang="en-IN" sz="1600" b="0" strike="noStrike" spc="-1" dirty="0">
                <a:solidFill>
                  <a:srgbClr val="D91569"/>
                </a:solidFill>
                <a:latin typeface="Bahnschrift"/>
              </a:rPr>
              <a:t>Future Scope</a:t>
            </a:r>
            <a:endParaRPr lang="en-IN" sz="16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dirty="0">
                <a:solidFill>
                  <a:srgbClr val="000000"/>
                </a:solidFill>
                <a:latin typeface="Bahnschrift"/>
              </a:rPr>
              <a:t>Extend to other domains &amp; improve scalability</a:t>
            </a:r>
            <a:endParaRPr lang="en-IN" sz="16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7D6CB-CE61-1CF0-4245-9FB5F640B54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0406F0-57CD-96A0-6843-646DA7908B1A}"/>
              </a:ext>
            </a:extLst>
          </p:cNvPr>
          <p:cNvSpPr txBox="1"/>
          <p:nvPr/>
        </p:nvSpPr>
        <p:spPr>
          <a:xfrm>
            <a:off x="495300" y="795528"/>
            <a:ext cx="11201400" cy="2923877"/>
          </a:xfrm>
          <a:prstGeom prst="rect">
            <a:avLst/>
          </a:prstGeom>
          <a:noFill/>
        </p:spPr>
        <p:txBody>
          <a:bodyPr wrap="square" rtlCol="0">
            <a:spAutoFit/>
          </a:bodyPr>
          <a:lstStyle/>
          <a:p>
            <a:r>
              <a:rPr lang="en-IN" sz="1500" dirty="0">
                <a:solidFill>
                  <a:srgbClr val="F21689"/>
                </a:solidFill>
                <a:latin typeface="Bahnschrift" panose="020B0502040204020203" pitchFamily="34" charset="0"/>
              </a:rPr>
              <a:t>ADVANTAGES</a:t>
            </a:r>
          </a:p>
          <a:p>
            <a:endParaRPr lang="en-IN" dirty="0"/>
          </a:p>
          <a:p>
            <a:pPr marL="285750" indent="-285750">
              <a:buFont typeface="Courier New" panose="02070309020205020404" pitchFamily="49" charset="0"/>
              <a:buChar char="o"/>
            </a:pPr>
            <a:r>
              <a:rPr lang="en-IN" sz="1600" dirty="0">
                <a:latin typeface="Bahnschrift" panose="020B0502040204020203" pitchFamily="34" charset="0"/>
              </a:rPr>
              <a:t>Provides highly personalised recommendations</a:t>
            </a:r>
          </a:p>
          <a:p>
            <a:pPr marL="285750" indent="-285750">
              <a:buFont typeface="Courier New" panose="02070309020205020404" pitchFamily="49" charset="0"/>
              <a:buChar char="o"/>
            </a:pPr>
            <a:r>
              <a:rPr lang="en-IN" sz="1600" dirty="0">
                <a:latin typeface="Bahnschrift" panose="020B0502040204020203" pitchFamily="34" charset="0"/>
              </a:rPr>
              <a:t>Tackles cold-start and data sparsity issues effectively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r>
              <a:rPr lang="en-IN" sz="1500" dirty="0">
                <a:solidFill>
                  <a:srgbClr val="F21689"/>
                </a:solidFill>
                <a:latin typeface="Bahnschrift" panose="020B0502040204020203" pitchFamily="34" charset="0"/>
              </a:rPr>
              <a:t>DISADVANTAGES</a:t>
            </a:r>
          </a:p>
          <a:p>
            <a:endParaRPr lang="en-IN" dirty="0"/>
          </a:p>
          <a:p>
            <a:endParaRPr lang="en-IN" dirty="0"/>
          </a:p>
          <a:p>
            <a:pPr marL="285750" indent="-285750">
              <a:buFont typeface="Courier New" panose="02070309020205020404" pitchFamily="49" charset="0"/>
              <a:buChar char="o"/>
            </a:pPr>
            <a:r>
              <a:rPr lang="en-US" sz="1600" dirty="0">
                <a:latin typeface="Bahnschrift" panose="020B0502040204020203" pitchFamily="34" charset="0"/>
              </a:rPr>
              <a:t>Dependency on accurate ontology construction</a:t>
            </a:r>
            <a:endParaRPr lang="en-US" sz="1600" dirty="0"/>
          </a:p>
          <a:p>
            <a:pPr marL="285750" indent="-285750">
              <a:buFont typeface="Courier New" panose="02070309020205020404" pitchFamily="49" charset="0"/>
              <a:buChar char="o"/>
            </a:pPr>
            <a:r>
              <a:rPr lang="en-US" sz="1600" dirty="0">
                <a:latin typeface="Bahnschrift" panose="020B0502040204020203" pitchFamily="34" charset="0"/>
              </a:rPr>
              <a:t>High computational complexity</a:t>
            </a:r>
          </a:p>
        </p:txBody>
      </p:sp>
    </p:spTree>
    <p:extLst>
      <p:ext uri="{BB962C8B-B14F-4D97-AF65-F5344CB8AC3E}">
        <p14:creationId xmlns:p14="http://schemas.microsoft.com/office/powerpoint/2010/main" val="404547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500" lnSpcReduction="10000"/>
          </a:bodyPr>
          <a:lstStyle/>
          <a:p>
            <a:pPr>
              <a:lnSpc>
                <a:spcPct val="90000"/>
              </a:lnSpc>
            </a:pPr>
            <a:r>
              <a:rPr lang="en-IN" sz="3600" b="0" strike="noStrike" spc="-1" dirty="0">
                <a:solidFill>
                  <a:srgbClr val="D91569"/>
                </a:solidFill>
                <a:latin typeface="Bahnschrift"/>
              </a:rPr>
              <a:t>7. End-Cloud AI Framework for E-Commerce Customer Service                            </a:t>
            </a:r>
          </a:p>
          <a:p>
            <a:pPr>
              <a:lnSpc>
                <a:spcPct val="90000"/>
              </a:lnSpc>
            </a:pPr>
            <a:r>
              <a:rPr lang="en-IN" dirty="0"/>
              <a:t>                                                                      </a:t>
            </a:r>
            <a:r>
              <a:rPr lang="en-IN" sz="2100" dirty="0">
                <a:latin typeface="Bahnschrift" panose="020B0502040204020203" pitchFamily="34" charset="0"/>
              </a:rPr>
              <a:t>- </a:t>
            </a:r>
            <a:r>
              <a:rPr lang="nb-NO" sz="2100" dirty="0">
                <a:latin typeface="Bahnschrift" panose="020B0502040204020203" pitchFamily="34" charset="0"/>
              </a:rPr>
              <a:t>Teng L., Liu Y., Liu J., Song L.</a:t>
            </a:r>
            <a:br>
              <a:rPr sz="2100" dirty="0">
                <a:latin typeface="Bahnschrift" panose="020B0502040204020203" pitchFamily="34" charset="0"/>
              </a:rPr>
            </a:br>
            <a:endParaRPr lang="en-IN" sz="2100" b="0" strike="noStrike" spc="-1" dirty="0">
              <a:latin typeface="Bahnschrift" panose="020B0502040204020203" pitchFamily="34" charset="0"/>
            </a:endParaRPr>
          </a:p>
        </p:txBody>
      </p:sp>
      <p:sp>
        <p:nvSpPr>
          <p:cNvPr id="165" name="CustomShape 2"/>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10000"/>
              </a:lnSpc>
              <a:spcBef>
                <a:spcPts val="901"/>
              </a:spcBef>
              <a:tabLst>
                <a:tab pos="0" algn="l"/>
              </a:tabLst>
            </a:pPr>
            <a:r>
              <a:rPr lang="en-IN" sz="1600" b="0" strike="noStrike" spc="-1">
                <a:solidFill>
                  <a:srgbClr val="D91569"/>
                </a:solidFill>
                <a:latin typeface="Bahnschrift"/>
              </a:rPr>
              <a:t>Methodology</a:t>
            </a:r>
            <a:endParaRPr lang="en-IN" sz="16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a:solidFill>
                  <a:srgbClr val="000000"/>
                </a:solidFill>
                <a:latin typeface="Bahnschrift"/>
              </a:rPr>
              <a:t>Integrates cloud-based large models with end-device AI for real-time, privacy-preserving customer support</a:t>
            </a:r>
            <a:endParaRPr lang="en-IN" sz="1600" b="0" strike="noStrike" spc="-1">
              <a:latin typeface="Arial"/>
            </a:endParaRPr>
          </a:p>
          <a:p>
            <a:pPr>
              <a:lnSpc>
                <a:spcPct val="110000"/>
              </a:lnSpc>
              <a:spcBef>
                <a:spcPts val="901"/>
              </a:spcBef>
              <a:tabLst>
                <a:tab pos="0" algn="l"/>
              </a:tabLst>
            </a:pPr>
            <a:endParaRPr lang="en-IN" sz="1600" b="0" strike="noStrike" spc="-1">
              <a:latin typeface="Arial"/>
            </a:endParaRPr>
          </a:p>
          <a:p>
            <a:pPr>
              <a:lnSpc>
                <a:spcPct val="110000"/>
              </a:lnSpc>
              <a:spcBef>
                <a:spcPts val="901"/>
              </a:spcBef>
              <a:tabLst>
                <a:tab pos="0" algn="l"/>
              </a:tabLst>
            </a:pPr>
            <a:r>
              <a:rPr lang="en-IN" sz="1600" b="0" strike="noStrike" spc="-1">
                <a:solidFill>
                  <a:srgbClr val="D91569"/>
                </a:solidFill>
                <a:latin typeface="Bahnschrift"/>
              </a:rPr>
              <a:t>Future Scope</a:t>
            </a:r>
            <a:endParaRPr lang="en-IN" sz="16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a:solidFill>
                  <a:srgbClr val="000000"/>
                </a:solidFill>
                <a:latin typeface="Bahnschrift"/>
              </a:rPr>
              <a:t>Expand deployment across industries with better optimization</a:t>
            </a:r>
            <a:endParaRPr lang="en-IN" sz="1600" b="0" strike="noStrike" spc="-1">
              <a:latin typeface="Arial"/>
            </a:endParaRPr>
          </a:p>
          <a:p>
            <a:pPr>
              <a:lnSpc>
                <a:spcPct val="110000"/>
              </a:lnSpc>
              <a:spcBef>
                <a:spcPts val="901"/>
              </a:spcBef>
              <a:tabLst>
                <a:tab pos="0" algn="l"/>
              </a:tabLst>
            </a:pPr>
            <a:endParaRPr lang="en-IN" sz="16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E43FB-CC0E-382A-599C-78D5C2E461C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ADB788-381D-06BF-B06A-067FC8063927}"/>
              </a:ext>
            </a:extLst>
          </p:cNvPr>
          <p:cNvSpPr txBox="1"/>
          <p:nvPr/>
        </p:nvSpPr>
        <p:spPr>
          <a:xfrm>
            <a:off x="495300" y="795528"/>
            <a:ext cx="11201400" cy="2923877"/>
          </a:xfrm>
          <a:prstGeom prst="rect">
            <a:avLst/>
          </a:prstGeom>
          <a:noFill/>
        </p:spPr>
        <p:txBody>
          <a:bodyPr wrap="square" rtlCol="0">
            <a:spAutoFit/>
          </a:bodyPr>
          <a:lstStyle/>
          <a:p>
            <a:r>
              <a:rPr lang="en-IN" sz="1500" dirty="0">
                <a:solidFill>
                  <a:srgbClr val="F21689"/>
                </a:solidFill>
                <a:latin typeface="Bahnschrift" panose="020B0502040204020203" pitchFamily="34" charset="0"/>
              </a:rPr>
              <a:t>ADVANTAGES</a:t>
            </a:r>
          </a:p>
          <a:p>
            <a:endParaRPr lang="en-IN" dirty="0"/>
          </a:p>
          <a:p>
            <a:pPr marL="285750" indent="-285750">
              <a:buFont typeface="Courier New" panose="02070309020205020404" pitchFamily="49" charset="0"/>
              <a:buChar char="o"/>
            </a:pPr>
            <a:r>
              <a:rPr lang="en-IN" sz="1600" dirty="0">
                <a:latin typeface="Bahnschrift" panose="020B0502040204020203" pitchFamily="34" charset="0"/>
              </a:rPr>
              <a:t>Combines local model efficiency with cloud model intelligence</a:t>
            </a:r>
          </a:p>
          <a:p>
            <a:pPr marL="285750" indent="-285750">
              <a:buFont typeface="Courier New" panose="02070309020205020404" pitchFamily="49" charset="0"/>
              <a:buChar char="o"/>
            </a:pPr>
            <a:r>
              <a:rPr lang="en-IN" sz="1600" dirty="0">
                <a:latin typeface="Bahnschrift" panose="020B0502040204020203" pitchFamily="34" charset="0"/>
              </a:rPr>
              <a:t>Ensures privacy and adaptability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r>
              <a:rPr lang="en-IN" sz="1500" dirty="0">
                <a:solidFill>
                  <a:srgbClr val="F21689"/>
                </a:solidFill>
                <a:latin typeface="Bahnschrift" panose="020B0502040204020203" pitchFamily="34" charset="0"/>
              </a:rPr>
              <a:t>DISADVANTAGES</a:t>
            </a:r>
          </a:p>
          <a:p>
            <a:endParaRPr lang="en-IN" dirty="0"/>
          </a:p>
          <a:p>
            <a:endParaRPr lang="en-IN" dirty="0"/>
          </a:p>
          <a:p>
            <a:pPr marL="285750" indent="-285750">
              <a:buFont typeface="Courier New" panose="02070309020205020404" pitchFamily="49" charset="0"/>
              <a:buChar char="o"/>
            </a:pPr>
            <a:r>
              <a:rPr lang="en-US" sz="1600" dirty="0">
                <a:latin typeface="Bahnschrift" panose="020B0502040204020203" pitchFamily="34" charset="0"/>
              </a:rPr>
              <a:t>Requires substantial initial setup</a:t>
            </a:r>
            <a:endParaRPr lang="en-US" sz="1600" dirty="0"/>
          </a:p>
          <a:p>
            <a:pPr marL="285750" indent="-285750">
              <a:buFont typeface="Courier New" panose="02070309020205020404" pitchFamily="49" charset="0"/>
              <a:buChar char="o"/>
            </a:pPr>
            <a:r>
              <a:rPr lang="en-US" sz="1600" dirty="0">
                <a:latin typeface="Bahnschrift" panose="020B0502040204020203" pitchFamily="34" charset="0"/>
              </a:rPr>
              <a:t>High training costs</a:t>
            </a:r>
          </a:p>
        </p:txBody>
      </p:sp>
    </p:spTree>
    <p:extLst>
      <p:ext uri="{BB962C8B-B14F-4D97-AF65-F5344CB8AC3E}">
        <p14:creationId xmlns:p14="http://schemas.microsoft.com/office/powerpoint/2010/main" val="820968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3200" b="0" strike="noStrike" spc="-1" dirty="0">
                <a:solidFill>
                  <a:srgbClr val="D91569"/>
                </a:solidFill>
                <a:latin typeface="Bahnschrift"/>
              </a:rPr>
              <a:t>8. E-Commerce Image Enhancement via Instance Segmentation &amp; Background Replacement</a:t>
            </a:r>
          </a:p>
          <a:p>
            <a:pPr>
              <a:lnSpc>
                <a:spcPct val="90000"/>
              </a:lnSpc>
            </a:pPr>
            <a:r>
              <a:rPr lang="en-IN" spc="-1" dirty="0">
                <a:solidFill>
                  <a:srgbClr val="D91569"/>
                </a:solidFill>
                <a:latin typeface="Bahnschrift" panose="020B0502040204020203" pitchFamily="34" charset="0"/>
              </a:rPr>
              <a:t>                                                                                                            </a:t>
            </a:r>
            <a:r>
              <a:rPr lang="en-IN" spc="-1" dirty="0">
                <a:latin typeface="Bahnschrift" panose="020B0502040204020203" pitchFamily="34" charset="0"/>
              </a:rPr>
              <a:t>-</a:t>
            </a:r>
            <a:r>
              <a:rPr lang="pl-PL" dirty="0">
                <a:latin typeface="Bahnschrift" panose="020B0502040204020203" pitchFamily="34" charset="0"/>
              </a:rPr>
              <a:t>Gao Q., Hu H., Liu W.</a:t>
            </a:r>
            <a:endParaRPr lang="en-IN" b="0" strike="noStrike" spc="-1" dirty="0">
              <a:latin typeface="Bahnschrift" panose="020B0502040204020203" pitchFamily="34" charset="0"/>
            </a:endParaRPr>
          </a:p>
        </p:txBody>
      </p:sp>
      <p:sp>
        <p:nvSpPr>
          <p:cNvPr id="167" name="CustomShape 2"/>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10000"/>
              </a:lnSpc>
              <a:spcBef>
                <a:spcPts val="901"/>
              </a:spcBef>
              <a:tabLst>
                <a:tab pos="0" algn="l"/>
              </a:tabLst>
            </a:pPr>
            <a:r>
              <a:rPr lang="en-IN" sz="1600" b="0" strike="noStrike" spc="-1" dirty="0">
                <a:solidFill>
                  <a:srgbClr val="D91569"/>
                </a:solidFill>
                <a:latin typeface="Bahnschrift"/>
              </a:rPr>
              <a:t>Methodology</a:t>
            </a:r>
            <a:endParaRPr lang="en-IN" sz="1600" b="0" strike="noStrike" spc="-1" dirty="0">
              <a:latin typeface="Arial"/>
            </a:endParaRPr>
          </a:p>
          <a:p>
            <a:pPr marL="182880" indent="-182160">
              <a:lnSpc>
                <a:spcPct val="110000"/>
              </a:lnSpc>
              <a:spcBef>
                <a:spcPts val="901"/>
              </a:spcBef>
              <a:buClr>
                <a:srgbClr val="262626"/>
              </a:buClr>
              <a:buFont typeface="Arial"/>
              <a:buChar char="•"/>
              <a:tabLst>
                <a:tab pos="0" algn="l"/>
              </a:tabLst>
            </a:pPr>
            <a:r>
              <a:rPr lang="en-US" sz="1600" b="0" strike="noStrike" spc="-1" dirty="0">
                <a:solidFill>
                  <a:srgbClr val="000000"/>
                </a:solidFill>
                <a:latin typeface="Bahnschrift"/>
              </a:rPr>
              <a:t>Uses Fast-SAM segmentation, background replacement, &amp; shadow generation for product image enhancement</a:t>
            </a:r>
            <a:endParaRPr lang="en-IN" sz="1600" b="0" strike="noStrike" spc="-1" dirty="0">
              <a:latin typeface="Arial"/>
            </a:endParaRPr>
          </a:p>
          <a:p>
            <a:pPr>
              <a:lnSpc>
                <a:spcPct val="110000"/>
              </a:lnSpc>
              <a:spcBef>
                <a:spcPts val="901"/>
              </a:spcBef>
              <a:tabLst>
                <a:tab pos="0" algn="l"/>
              </a:tabLst>
            </a:pPr>
            <a:endParaRPr lang="en-IN" sz="1600" b="0" strike="noStrike" spc="-1" dirty="0">
              <a:latin typeface="Arial"/>
            </a:endParaRPr>
          </a:p>
          <a:p>
            <a:pPr>
              <a:lnSpc>
                <a:spcPct val="110000"/>
              </a:lnSpc>
              <a:spcBef>
                <a:spcPts val="901"/>
              </a:spcBef>
              <a:tabLst>
                <a:tab pos="0" algn="l"/>
              </a:tabLst>
            </a:pPr>
            <a:r>
              <a:rPr lang="en-IN" sz="1600" b="0" strike="noStrike" spc="-1" dirty="0">
                <a:solidFill>
                  <a:srgbClr val="D91569"/>
                </a:solidFill>
                <a:latin typeface="Bahnschrift"/>
              </a:rPr>
              <a:t>Future Scope</a:t>
            </a:r>
            <a:endParaRPr lang="en-IN" sz="16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dirty="0">
                <a:solidFill>
                  <a:srgbClr val="000000"/>
                </a:solidFill>
                <a:latin typeface="Bahnschrift"/>
              </a:rPr>
              <a:t>Expand dataset diversity &amp; apply to fields like medical imaging &amp; artwork analysis</a:t>
            </a:r>
            <a:endParaRPr lang="en-IN" sz="1600" b="0" strike="noStrike" spc="-1" dirty="0">
              <a:latin typeface="Arial"/>
            </a:endParaRPr>
          </a:p>
          <a:p>
            <a:pPr>
              <a:lnSpc>
                <a:spcPct val="110000"/>
              </a:lnSpc>
              <a:spcBef>
                <a:spcPts val="901"/>
              </a:spcBef>
              <a:tabLst>
                <a:tab pos="0" algn="l"/>
              </a:tabLst>
            </a:pPr>
            <a:endParaRPr lang="en-IN" sz="1600" b="0" strike="noStrike" spc="-1" dirty="0">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D98E-7335-7D78-D812-9E872054BC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006E63-6A3E-FF5F-4290-5DB76DBB167C}"/>
              </a:ext>
            </a:extLst>
          </p:cNvPr>
          <p:cNvSpPr txBox="1"/>
          <p:nvPr/>
        </p:nvSpPr>
        <p:spPr>
          <a:xfrm>
            <a:off x="495300" y="795528"/>
            <a:ext cx="11201400" cy="2923877"/>
          </a:xfrm>
          <a:prstGeom prst="rect">
            <a:avLst/>
          </a:prstGeom>
          <a:noFill/>
        </p:spPr>
        <p:txBody>
          <a:bodyPr wrap="square" rtlCol="0">
            <a:spAutoFit/>
          </a:bodyPr>
          <a:lstStyle/>
          <a:p>
            <a:r>
              <a:rPr lang="en-IN" sz="1500" dirty="0">
                <a:solidFill>
                  <a:srgbClr val="F21689"/>
                </a:solidFill>
                <a:latin typeface="Bahnschrift" panose="020B0502040204020203" pitchFamily="34" charset="0"/>
              </a:rPr>
              <a:t>ADVANTAGES</a:t>
            </a:r>
          </a:p>
          <a:p>
            <a:endParaRPr lang="en-IN" dirty="0"/>
          </a:p>
          <a:p>
            <a:pPr marL="285750" indent="-285750">
              <a:buFont typeface="Courier New" panose="02070309020205020404" pitchFamily="49" charset="0"/>
              <a:buChar char="o"/>
            </a:pPr>
            <a:r>
              <a:rPr lang="en-IN" sz="1600" dirty="0">
                <a:latin typeface="Bahnschrift" panose="020B0502040204020203" pitchFamily="34" charset="0"/>
              </a:rPr>
              <a:t>Improves product visual appeal and recognition accuracy</a:t>
            </a:r>
          </a:p>
          <a:p>
            <a:pPr marL="285750" indent="-285750">
              <a:buFont typeface="Courier New" panose="02070309020205020404" pitchFamily="49" charset="0"/>
              <a:buChar char="o"/>
            </a:pPr>
            <a:r>
              <a:rPr lang="en-IN" sz="1600" dirty="0">
                <a:latin typeface="Bahnschrift" panose="020B0502040204020203" pitchFamily="34" charset="0"/>
              </a:rPr>
              <a:t>Maintains computational efficiency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r>
              <a:rPr lang="en-IN" sz="1500" dirty="0">
                <a:solidFill>
                  <a:srgbClr val="F21689"/>
                </a:solidFill>
                <a:latin typeface="Bahnschrift" panose="020B0502040204020203" pitchFamily="34" charset="0"/>
              </a:rPr>
              <a:t>DISADVANTAGES</a:t>
            </a:r>
          </a:p>
          <a:p>
            <a:endParaRPr lang="en-IN" dirty="0"/>
          </a:p>
          <a:p>
            <a:endParaRPr lang="en-IN" dirty="0"/>
          </a:p>
          <a:p>
            <a:pPr marL="285750" indent="-285750">
              <a:buFont typeface="Courier New" panose="02070309020205020404" pitchFamily="49" charset="0"/>
              <a:buChar char="o"/>
            </a:pPr>
            <a:r>
              <a:rPr lang="en-US" sz="1600" dirty="0">
                <a:latin typeface="Bahnschrift" panose="020B0502040204020203" pitchFamily="34" charset="0"/>
              </a:rPr>
              <a:t>Limited generalizability to diverse product datasets.</a:t>
            </a:r>
            <a:endParaRPr lang="en-US" sz="1600" dirty="0"/>
          </a:p>
          <a:p>
            <a:pPr marL="285750" indent="-285750">
              <a:buFont typeface="Courier New" panose="02070309020205020404" pitchFamily="49" charset="0"/>
              <a:buChar char="o"/>
            </a:pPr>
            <a:r>
              <a:rPr lang="en-US" sz="1600" dirty="0">
                <a:latin typeface="Bahnschrift" panose="020B0502040204020203" pitchFamily="34" charset="0"/>
              </a:rPr>
              <a:t>Computational overhead for real-time applications</a:t>
            </a:r>
          </a:p>
        </p:txBody>
      </p:sp>
    </p:spTree>
    <p:extLst>
      <p:ext uri="{BB962C8B-B14F-4D97-AF65-F5344CB8AC3E}">
        <p14:creationId xmlns:p14="http://schemas.microsoft.com/office/powerpoint/2010/main" val="1963716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IN" sz="4400" b="0" strike="noStrike" spc="-1">
                <a:solidFill>
                  <a:srgbClr val="D91569"/>
                </a:solidFill>
                <a:latin typeface="Bahnschrift"/>
              </a:rPr>
              <a:t>ABSTRACT</a:t>
            </a:r>
            <a:endParaRPr lang="en-IN" sz="4400" b="0" strike="noStrike" spc="-1">
              <a:latin typeface="Arial"/>
            </a:endParaRPr>
          </a:p>
        </p:txBody>
      </p:sp>
      <p:sp>
        <p:nvSpPr>
          <p:cNvPr id="169" name="CustomShape 2"/>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10000"/>
              </a:lnSpc>
              <a:spcBef>
                <a:spcPts val="901"/>
              </a:spcBef>
              <a:tabLst>
                <a:tab pos="0" algn="l"/>
              </a:tabLst>
            </a:pPr>
            <a:r>
              <a:rPr lang="en-US" sz="2000" b="0" strike="noStrike" spc="-1">
                <a:solidFill>
                  <a:srgbClr val="000000"/>
                </a:solidFill>
                <a:latin typeface="Petrona Bold"/>
              </a:rPr>
              <a:t>The Online Shopping Platform (OSP) is an advanced e-commerce solution designed to provide a seamless and personalized shopping experience. With a wide range of product categories like electronics, fashion, and groceries, OSP offers users the ability to browse, purchase, and manage products effortlessly. Key features include personalized recommendations based on user preferences, advanced search and filter options, secure payment methods, and real-time order tracking from purchase to delivery. Customers can also read reviews, compare products, create </a:t>
            </a:r>
            <a:r>
              <a:rPr lang="en-US" sz="2000" b="0" strike="noStrike" spc="-1" err="1">
                <a:solidFill>
                  <a:srgbClr val="000000"/>
                </a:solidFill>
                <a:latin typeface="Petrona Bold"/>
              </a:rPr>
              <a:t>wishlists</a:t>
            </a:r>
            <a:r>
              <a:rPr lang="en-US" sz="2000" b="0" strike="noStrike" spc="-1">
                <a:solidFill>
                  <a:srgbClr val="000000"/>
                </a:solidFill>
                <a:latin typeface="Petrona Bold"/>
              </a:rPr>
              <a:t>, and receive notifications about exclusive deals and discounts. OSP prioritizes security with a robust checkout process and supports multiple payment methods for convenience. Its intuitive interface ensures easy navigation, while tools like product comparison and customer reviews empower users to make informed decisions. By integrating tailored recommendations, secure transactions, and enhanced usability, OSP redefines online shopping, providing a safe, convenient, and engaging experience for all users.</a:t>
            </a:r>
            <a:endParaRPr lang="en-IN" sz="2000" b="0" strike="noStrike" spc="-1">
              <a:latin typeface="Petrona Bold"/>
            </a:endParaRPr>
          </a:p>
          <a:p>
            <a:pPr>
              <a:lnSpc>
                <a:spcPct val="110000"/>
              </a:lnSpc>
              <a:spcBef>
                <a:spcPts val="901"/>
              </a:spcBef>
              <a:tabLst>
                <a:tab pos="0" algn="l"/>
              </a:tabLst>
            </a:pPr>
            <a:endParaRPr lang="en-IN" sz="2000" b="0" strike="noStrike" spc="-1">
              <a:latin typeface="Petrona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8500"/>
          </a:bodyPr>
          <a:lstStyle/>
          <a:p>
            <a:pPr algn="ctr">
              <a:lnSpc>
                <a:spcPct val="90000"/>
              </a:lnSpc>
            </a:pPr>
            <a:r>
              <a:rPr lang="en-US" sz="4000" b="1" strike="noStrike" spc="-100">
                <a:solidFill>
                  <a:srgbClr val="F95F88"/>
                </a:solidFill>
                <a:latin typeface="Petrona Bold"/>
                <a:ea typeface="Petrona Bold"/>
              </a:rPr>
              <a:t>Research Paper Analysis: E-Commerce Advancements</a:t>
            </a:r>
            <a:br/>
            <a:endParaRPr lang="en-IN" sz="4000" b="0" strike="noStrike" spc="-1">
              <a:latin typeface="Arial"/>
            </a:endParaRPr>
          </a:p>
        </p:txBody>
      </p:sp>
      <p:sp>
        <p:nvSpPr>
          <p:cNvPr id="151" name="CustomShape 2"/>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5000"/>
          </a:bodyPr>
          <a:lstStyle/>
          <a:p>
            <a:pPr marL="182880" indent="-182160">
              <a:lnSpc>
                <a:spcPct val="110000"/>
              </a:lnSpc>
              <a:spcBef>
                <a:spcPts val="901"/>
              </a:spcBef>
              <a:buClr>
                <a:srgbClr val="262626"/>
              </a:buClr>
              <a:buFont typeface="Courier New"/>
              <a:buChar char="o"/>
            </a:pPr>
            <a:r>
              <a:rPr lang="en-US" sz="1800" b="0" strike="noStrike" spc="-1">
                <a:solidFill>
                  <a:srgbClr val="000000"/>
                </a:solidFill>
                <a:latin typeface="Bahnschrift"/>
              </a:rPr>
              <a:t>Online Product Decision Support Using Sentiment Analysis and Fuzzy Cloud-based Multi-Criteria Model</a:t>
            </a:r>
            <a:endParaRPr lang="en-IN" sz="1800" b="0" strike="noStrike" spc="-1">
              <a:latin typeface="Arial"/>
            </a:endParaRPr>
          </a:p>
          <a:p>
            <a:pPr marL="182880" indent="-182160">
              <a:lnSpc>
                <a:spcPct val="110000"/>
              </a:lnSpc>
              <a:spcBef>
                <a:spcPts val="901"/>
              </a:spcBef>
              <a:buClr>
                <a:srgbClr val="262626"/>
              </a:buClr>
              <a:buFont typeface="Courier New"/>
              <a:buChar char="o"/>
            </a:pPr>
            <a:r>
              <a:rPr lang="en-US" sz="1800" b="0" strike="noStrike" spc="-1">
                <a:solidFill>
                  <a:srgbClr val="000000"/>
                </a:solidFill>
                <a:latin typeface="Bahnschrift"/>
              </a:rPr>
              <a:t>Static ML-Based Usability &amp; Security Analysis in E-Commerce</a:t>
            </a:r>
            <a:endParaRPr lang="en-IN" sz="1800" b="0" strike="noStrike" spc="-1">
              <a:latin typeface="Arial"/>
            </a:endParaRPr>
          </a:p>
          <a:p>
            <a:pPr marL="182880" indent="-182160">
              <a:lnSpc>
                <a:spcPct val="110000"/>
              </a:lnSpc>
              <a:spcBef>
                <a:spcPts val="901"/>
              </a:spcBef>
              <a:buClr>
                <a:srgbClr val="262626"/>
              </a:buClr>
              <a:buFont typeface="Courier New"/>
              <a:buChar char="o"/>
            </a:pPr>
            <a:r>
              <a:rPr lang="en-IN" sz="1800" b="0" strike="noStrike" spc="-1">
                <a:solidFill>
                  <a:srgbClr val="000000"/>
                </a:solidFill>
                <a:latin typeface="Bahnschrift"/>
              </a:rPr>
              <a:t>Sentiment Analysis in E-Commerce Platforms: Review of Techniques &amp; Future Directions</a:t>
            </a:r>
            <a:endParaRPr lang="en-IN" sz="1800" b="0" strike="noStrike" spc="-1">
              <a:latin typeface="Arial"/>
            </a:endParaRPr>
          </a:p>
          <a:p>
            <a:pPr marL="182880" indent="-182160">
              <a:lnSpc>
                <a:spcPct val="110000"/>
              </a:lnSpc>
              <a:spcBef>
                <a:spcPts val="901"/>
              </a:spcBef>
              <a:buClr>
                <a:srgbClr val="262626"/>
              </a:buClr>
              <a:buFont typeface="Courier New"/>
              <a:buChar char="o"/>
            </a:pPr>
            <a:r>
              <a:rPr lang="en-US" sz="1800" b="0" strike="noStrike" spc="-1">
                <a:solidFill>
                  <a:srgbClr val="000000"/>
                </a:solidFill>
                <a:latin typeface="Bahnschrift"/>
              </a:rPr>
              <a:t>Hybrid Recommendation Systems in E-Commerce: A Systematic Review</a:t>
            </a:r>
            <a:endParaRPr lang="en-IN" sz="1800" b="0" strike="noStrike" spc="-1">
              <a:latin typeface="Arial"/>
            </a:endParaRPr>
          </a:p>
          <a:p>
            <a:pPr marL="182880" indent="-182160">
              <a:lnSpc>
                <a:spcPct val="110000"/>
              </a:lnSpc>
              <a:spcBef>
                <a:spcPts val="901"/>
              </a:spcBef>
              <a:buClr>
                <a:srgbClr val="262626"/>
              </a:buClr>
              <a:buFont typeface="Courier New"/>
              <a:buChar char="o"/>
            </a:pPr>
            <a:r>
              <a:rPr lang="en-US" sz="1800" b="0" strike="noStrike" spc="-1">
                <a:solidFill>
                  <a:srgbClr val="000000"/>
                </a:solidFill>
                <a:latin typeface="Bahnschrift"/>
              </a:rPr>
              <a:t>Impact of Computer Applications on Cross-Border E-Commerce Performance</a:t>
            </a:r>
            <a:endParaRPr lang="en-IN" sz="1800" b="0" strike="noStrike" spc="-1">
              <a:latin typeface="Arial"/>
            </a:endParaRPr>
          </a:p>
          <a:p>
            <a:pPr marL="182880" indent="-182160">
              <a:lnSpc>
                <a:spcPct val="110000"/>
              </a:lnSpc>
              <a:spcBef>
                <a:spcPts val="901"/>
              </a:spcBef>
              <a:buClr>
                <a:srgbClr val="262626"/>
              </a:buClr>
              <a:buFont typeface="Courier New"/>
              <a:buChar char="o"/>
            </a:pPr>
            <a:r>
              <a:rPr lang="en-US" sz="1800" b="0" strike="noStrike" spc="-1">
                <a:solidFill>
                  <a:srgbClr val="000000"/>
                </a:solidFill>
                <a:latin typeface="Bahnschrift"/>
              </a:rPr>
              <a:t>OntoCommerce: Ontology &amp; Sequential Pattern Mining for E-Commerce Recommendations</a:t>
            </a:r>
            <a:endParaRPr lang="en-IN" sz="1800" b="0" strike="noStrike" spc="-1">
              <a:latin typeface="Arial"/>
            </a:endParaRPr>
          </a:p>
          <a:p>
            <a:pPr marL="182880" indent="-182160">
              <a:lnSpc>
                <a:spcPct val="110000"/>
              </a:lnSpc>
              <a:spcBef>
                <a:spcPts val="901"/>
              </a:spcBef>
              <a:buClr>
                <a:srgbClr val="262626"/>
              </a:buClr>
              <a:buFont typeface="Courier New"/>
              <a:buChar char="o"/>
            </a:pPr>
            <a:r>
              <a:rPr lang="en-IN" sz="1800" b="0" strike="noStrike" spc="-1">
                <a:solidFill>
                  <a:srgbClr val="000000"/>
                </a:solidFill>
                <a:latin typeface="Bahnschrift"/>
              </a:rPr>
              <a:t>End-Cloud AI Framework for E-Commerce Customer Service</a:t>
            </a:r>
            <a:endParaRPr lang="en-IN" sz="1800" b="0" strike="noStrike" spc="-1">
              <a:latin typeface="Arial"/>
            </a:endParaRPr>
          </a:p>
          <a:p>
            <a:pPr marL="182880" indent="-182160">
              <a:lnSpc>
                <a:spcPct val="110000"/>
              </a:lnSpc>
              <a:spcBef>
                <a:spcPts val="901"/>
              </a:spcBef>
              <a:buClr>
                <a:srgbClr val="262626"/>
              </a:buClr>
              <a:buFont typeface="Courier New"/>
              <a:buChar char="o"/>
            </a:pPr>
            <a:r>
              <a:rPr lang="en-IN" sz="1800" b="0" strike="noStrike" spc="-1">
                <a:solidFill>
                  <a:srgbClr val="000000"/>
                </a:solidFill>
                <a:latin typeface="Bahnschrift"/>
              </a:rPr>
              <a:t>E-Commerce Image Enhancement via Instance Segmentation &amp; Background Replacement</a:t>
            </a:r>
            <a:endParaRPr lang="en-IN" sz="18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000" b="1" strike="noStrike" spc="-100">
                <a:solidFill>
                  <a:srgbClr val="F95F88"/>
                </a:solidFill>
                <a:latin typeface="Bahnschrift"/>
                <a:ea typeface="Petrona Bold"/>
              </a:rPr>
              <a:t>System Architecture Requirements</a:t>
            </a:r>
            <a:br/>
            <a:endParaRPr lang="en-IN" sz="4000" b="0" strike="noStrike" spc="-1">
              <a:latin typeface="Arial"/>
            </a:endParaRPr>
          </a:p>
        </p:txBody>
      </p:sp>
      <p:sp>
        <p:nvSpPr>
          <p:cNvPr id="171" name="CustomShape 2"/>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500"/>
          </a:bodyPr>
          <a:lstStyle/>
          <a:p>
            <a:pPr>
              <a:lnSpc>
                <a:spcPct val="110000"/>
              </a:lnSpc>
              <a:spcBef>
                <a:spcPts val="901"/>
              </a:spcBef>
              <a:tabLst>
                <a:tab pos="0" algn="l"/>
              </a:tabLst>
            </a:pPr>
            <a:r>
              <a:rPr lang="en-US" sz="2000" b="1" strike="noStrike" spc="-49">
                <a:solidFill>
                  <a:srgbClr val="F95F88"/>
                </a:solidFill>
                <a:latin typeface="Petrona Bold"/>
                <a:ea typeface="Petrona Bold"/>
              </a:rPr>
              <a:t>Frontend</a:t>
            </a:r>
            <a:endParaRPr lang="en-IN" sz="20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800" b="0" strike="noStrike" spc="-38">
                <a:solidFill>
                  <a:srgbClr val="272525"/>
                </a:solidFill>
                <a:latin typeface="Bahnschrift"/>
                <a:ea typeface="Inter"/>
              </a:rPr>
              <a:t>ReactJS will be used for the frontend, providing a responsive and interactive user interface</a:t>
            </a:r>
            <a:endParaRPr lang="en-IN" sz="1800" b="0" strike="noStrike" spc="-1">
              <a:latin typeface="Arial"/>
            </a:endParaRPr>
          </a:p>
          <a:p>
            <a:pPr>
              <a:lnSpc>
                <a:spcPct val="110000"/>
              </a:lnSpc>
              <a:spcBef>
                <a:spcPts val="901"/>
              </a:spcBef>
              <a:tabLst>
                <a:tab pos="0" algn="l"/>
              </a:tabLst>
            </a:pPr>
            <a:r>
              <a:rPr lang="en-US" sz="2000" b="1" strike="noStrike" spc="-49">
                <a:solidFill>
                  <a:srgbClr val="F95F88"/>
                </a:solidFill>
                <a:latin typeface="Petrona Bold"/>
                <a:ea typeface="Petrona Bold"/>
              </a:rPr>
              <a:t>Backend</a:t>
            </a:r>
            <a:endParaRPr lang="en-IN" sz="20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800" b="0" strike="noStrike" spc="-38">
                <a:solidFill>
                  <a:srgbClr val="272525"/>
                </a:solidFill>
                <a:latin typeface="Bahnschrift"/>
                <a:ea typeface="Inter"/>
              </a:rPr>
              <a:t>Node.js with Express will handle the backend logic, including API endpoints and data processing.</a:t>
            </a:r>
            <a:endParaRPr lang="en-IN" sz="1800" b="0" strike="noStrike" spc="-1">
              <a:latin typeface="Arial"/>
            </a:endParaRPr>
          </a:p>
          <a:p>
            <a:pPr>
              <a:lnSpc>
                <a:spcPct val="110000"/>
              </a:lnSpc>
              <a:spcBef>
                <a:spcPts val="901"/>
              </a:spcBef>
              <a:tabLst>
                <a:tab pos="0" algn="l"/>
              </a:tabLst>
            </a:pPr>
            <a:r>
              <a:rPr lang="en-US" sz="2000" b="1" strike="noStrike" spc="-49">
                <a:solidFill>
                  <a:srgbClr val="F95F88"/>
                </a:solidFill>
                <a:latin typeface="Petrona Bold"/>
                <a:ea typeface="Petrona Bold"/>
              </a:rPr>
              <a:t>Database</a:t>
            </a:r>
            <a:endParaRPr lang="en-IN" sz="20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800" b="0" strike="noStrike" spc="-38">
                <a:solidFill>
                  <a:srgbClr val="272525"/>
                </a:solidFill>
                <a:latin typeface="Bahnschrift"/>
                <a:ea typeface="Inter"/>
              </a:rPr>
              <a:t>MongoDB will serve as the database, providing a flexible and scalable data storage solution.</a:t>
            </a:r>
            <a:endParaRPr lang="en-IN" sz="1800" b="0" strike="noStrike" spc="-1">
              <a:latin typeface="Arial"/>
            </a:endParaRPr>
          </a:p>
          <a:p>
            <a:pPr>
              <a:lnSpc>
                <a:spcPct val="110000"/>
              </a:lnSpc>
              <a:spcBef>
                <a:spcPts val="901"/>
              </a:spcBef>
              <a:tabLst>
                <a:tab pos="0" algn="l"/>
              </a:tabLst>
            </a:pPr>
            <a:r>
              <a:rPr lang="en-US" sz="2000" b="1" strike="noStrike" spc="-49">
                <a:solidFill>
                  <a:srgbClr val="F95F88"/>
                </a:solidFill>
                <a:latin typeface="Petrona Bold"/>
                <a:ea typeface="Petrona Bold"/>
              </a:rPr>
              <a:t>Third-Party</a:t>
            </a:r>
            <a:endParaRPr lang="en-IN" sz="20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800" b="0" strike="noStrike" spc="-38">
                <a:solidFill>
                  <a:srgbClr val="272525"/>
                </a:solidFill>
                <a:latin typeface="Bahnschrift"/>
                <a:ea typeface="Inter"/>
              </a:rPr>
              <a:t>We will utilize a third-party payment gateway for secure transaction processing and notifications for communication with users.</a:t>
            </a:r>
            <a:endParaRPr lang="en-IN" sz="1800" b="0" strike="noStrike" spc="-1">
              <a:latin typeface="Arial"/>
            </a:endParaRPr>
          </a:p>
          <a:p>
            <a:pPr>
              <a:lnSpc>
                <a:spcPct val="110000"/>
              </a:lnSpc>
              <a:spcBef>
                <a:spcPts val="901"/>
              </a:spcBef>
              <a:tabLst>
                <a:tab pos="0" algn="l"/>
              </a:tabLst>
            </a:pPr>
            <a:endParaRPr lang="en-IN" sz="1800" b="0" strike="noStrike" spc="-1">
              <a:latin typeface="Arial"/>
            </a:endParaRPr>
          </a:p>
          <a:p>
            <a:pPr>
              <a:lnSpc>
                <a:spcPct val="110000"/>
              </a:lnSpc>
              <a:spcBef>
                <a:spcPts val="901"/>
              </a:spcBef>
              <a:tabLst>
                <a:tab pos="0" algn="l"/>
              </a:tabLst>
            </a:pPr>
            <a:endParaRPr lang="en-IN" sz="1800" b="0" strike="noStrike" spc="-1">
              <a:latin typeface="Arial"/>
            </a:endParaRPr>
          </a:p>
          <a:p>
            <a:pPr>
              <a:lnSpc>
                <a:spcPct val="110000"/>
              </a:lnSpc>
              <a:spcBef>
                <a:spcPts val="901"/>
              </a:spcBef>
              <a:tabLst>
                <a:tab pos="0" algn="l"/>
              </a:tabLst>
            </a:pPr>
            <a:endParaRPr lang="en-IN"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6364C-C8E2-644F-DC53-E72DEAB014CB}"/>
              </a:ext>
            </a:extLst>
          </p:cNvPr>
          <p:cNvSpPr>
            <a:spLocks noGrp="1"/>
          </p:cNvSpPr>
          <p:nvPr>
            <p:ph type="title"/>
          </p:nvPr>
        </p:nvSpPr>
        <p:spPr/>
        <p:txBody>
          <a:bodyPr/>
          <a:lstStyle/>
          <a:p>
            <a:pPr algn="ctr"/>
            <a:r>
              <a:rPr lang="en-IN">
                <a:solidFill>
                  <a:srgbClr val="D91569"/>
                </a:solidFill>
                <a:latin typeface="Petrona Bold"/>
              </a:rPr>
              <a:t>REQUIREMENTS</a:t>
            </a:r>
          </a:p>
        </p:txBody>
      </p:sp>
      <p:graphicFrame>
        <p:nvGraphicFramePr>
          <p:cNvPr id="3" name="Table 2">
            <a:extLst>
              <a:ext uri="{FF2B5EF4-FFF2-40B4-BE49-F238E27FC236}">
                <a16:creationId xmlns:a16="http://schemas.microsoft.com/office/drawing/2014/main" id="{6EBBC9B6-752E-9D8B-D160-05A3F9DF0FEC}"/>
              </a:ext>
            </a:extLst>
          </p:cNvPr>
          <p:cNvGraphicFramePr>
            <a:graphicFrameLocks noGrp="1"/>
          </p:cNvGraphicFramePr>
          <p:nvPr>
            <p:extLst>
              <p:ext uri="{D42A27DB-BD31-4B8C-83A1-F6EECF244321}">
                <p14:modId xmlns:p14="http://schemas.microsoft.com/office/powerpoint/2010/main" val="3065670426"/>
              </p:ext>
            </p:extLst>
          </p:nvPr>
        </p:nvGraphicFramePr>
        <p:xfrm>
          <a:off x="2057400" y="1914525"/>
          <a:ext cx="8102600" cy="3767455"/>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4178377689"/>
                    </a:ext>
                  </a:extLst>
                </a:gridCol>
                <a:gridCol w="4064000">
                  <a:extLst>
                    <a:ext uri="{9D8B030D-6E8A-4147-A177-3AD203B41FA5}">
                      <a16:colId xmlns:a16="http://schemas.microsoft.com/office/drawing/2014/main" val="2568783557"/>
                    </a:ext>
                  </a:extLst>
                </a:gridCol>
              </a:tblGrid>
              <a:tr h="625475">
                <a:tc>
                  <a:txBody>
                    <a:bodyPr/>
                    <a:lstStyle/>
                    <a:p>
                      <a:pPr marL="0" indent="0" algn="ctr">
                        <a:buFont typeface="Arial" panose="020B0604020202020204" pitchFamily="34" charset="0"/>
                        <a:buNone/>
                      </a:pPr>
                      <a:r>
                        <a:rPr lang="en-IN" dirty="0"/>
                        <a:t>HARDWARE</a:t>
                      </a:r>
                    </a:p>
                    <a:p>
                      <a:pPr marL="0" indent="0" algn="ctr">
                        <a:buFont typeface="Arial" panose="020B0604020202020204" pitchFamily="34" charset="0"/>
                        <a:buNone/>
                      </a:pPr>
                      <a:r>
                        <a:rPr lang="en-IN" dirty="0"/>
                        <a:t>REQUIREMENTS</a:t>
                      </a:r>
                    </a:p>
                  </a:txBody>
                  <a:tcPr/>
                </a:tc>
                <a:tc>
                  <a:txBody>
                    <a:bodyPr/>
                    <a:lstStyle/>
                    <a:p>
                      <a:pPr marL="0" indent="0" algn="ctr">
                        <a:buFont typeface="Arial" panose="020B0604020202020204" pitchFamily="34" charset="0"/>
                        <a:buNone/>
                      </a:pPr>
                      <a:r>
                        <a:rPr lang="en-IN"/>
                        <a:t>SOFTWARE</a:t>
                      </a:r>
                    </a:p>
                    <a:p>
                      <a:pPr marL="0" indent="0" algn="ctr">
                        <a:buFont typeface="Arial" panose="020B0604020202020204" pitchFamily="34" charset="0"/>
                        <a:buNone/>
                      </a:pPr>
                      <a:r>
                        <a:rPr lang="en-IN"/>
                        <a:t>REQUIREMENTS</a:t>
                      </a:r>
                    </a:p>
                  </a:txBody>
                  <a:tcPr/>
                </a:tc>
                <a:extLst>
                  <a:ext uri="{0D108BD9-81ED-4DB2-BD59-A6C34878D82A}">
                    <a16:rowId xmlns:a16="http://schemas.microsoft.com/office/drawing/2014/main" val="2407860863"/>
                  </a:ext>
                </a:extLst>
              </a:tr>
              <a:tr h="62547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latin typeface="Petrona Bold"/>
                        </a:rPr>
                        <a:t>PROCESSOR - </a:t>
                      </a:r>
                      <a:r>
                        <a:rPr lang="en-US" sz="1600" b="0" strike="noStrike" spc="-38" dirty="0">
                          <a:solidFill>
                            <a:srgbClr val="272525"/>
                          </a:solidFill>
                          <a:latin typeface="Inter"/>
                          <a:ea typeface="Inter"/>
                        </a:rPr>
                        <a:t>Intel i3/i5/i7 processors offer sufficient performance for this application.</a:t>
                      </a:r>
                      <a:endParaRPr lang="en-IN" sz="1600" spc="-1" dirty="0">
                        <a:latin typeface="Arial"/>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a:latin typeface="Petrona Bold"/>
                        </a:rPr>
                        <a:t>WINDOWS - </a:t>
                      </a:r>
                      <a:r>
                        <a:rPr lang="en-US" sz="1600" b="0" strike="noStrike" spc="-38">
                          <a:solidFill>
                            <a:srgbClr val="272525"/>
                          </a:solidFill>
                          <a:latin typeface="Inter"/>
                          <a:ea typeface="Inter"/>
                        </a:rPr>
                        <a:t>Windows 8 or above is supported.</a:t>
                      </a:r>
                      <a:endParaRPr lang="en-IN" sz="1600" b="0" strike="noStrike" spc="-1">
                        <a:latin typeface="Arial"/>
                      </a:endParaRPr>
                    </a:p>
                  </a:txBody>
                  <a:tcPr/>
                </a:tc>
                <a:extLst>
                  <a:ext uri="{0D108BD9-81ED-4DB2-BD59-A6C34878D82A}">
                    <a16:rowId xmlns:a16="http://schemas.microsoft.com/office/drawing/2014/main" val="1669718257"/>
                  </a:ext>
                </a:extLst>
              </a:tr>
              <a:tr h="62547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latin typeface="Petrona Bold"/>
                        </a:rPr>
                        <a:t>RAM - </a:t>
                      </a:r>
                      <a:r>
                        <a:rPr lang="en-US" sz="1600" b="0" strike="noStrike" spc="-38" dirty="0">
                          <a:solidFill>
                            <a:srgbClr val="272525"/>
                          </a:solidFill>
                          <a:latin typeface="Inter"/>
                          <a:ea typeface="Inter"/>
                        </a:rPr>
                        <a:t>8GB of RAM is recommended, with 16GB providing optimal performance.</a:t>
                      </a:r>
                      <a:endParaRPr lang="en-IN" sz="1600" b="0" strike="noStrike" spc="-1" dirty="0">
                        <a:latin typeface="Arial"/>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a:latin typeface="Petrona Bold"/>
                        </a:rPr>
                        <a:t>LINUX - </a:t>
                      </a:r>
                      <a:r>
                        <a:rPr lang="en-US" sz="1600" b="0" strike="noStrike" spc="-38">
                          <a:solidFill>
                            <a:srgbClr val="272525"/>
                          </a:solidFill>
                          <a:latin typeface="Inter"/>
                          <a:ea typeface="Inter"/>
                        </a:rPr>
                        <a:t>Linux distributions are supported.</a:t>
                      </a:r>
                    </a:p>
                  </a:txBody>
                  <a:tcPr/>
                </a:tc>
                <a:extLst>
                  <a:ext uri="{0D108BD9-81ED-4DB2-BD59-A6C34878D82A}">
                    <a16:rowId xmlns:a16="http://schemas.microsoft.com/office/drawing/2014/main" val="3108696129"/>
                  </a:ext>
                </a:extLst>
              </a:tr>
              <a:tr h="62547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latin typeface="Petrona Bold"/>
                        </a:rPr>
                        <a:t>STORAGE - </a:t>
                      </a:r>
                      <a:r>
                        <a:rPr lang="en-US" sz="1600" b="0" strike="noStrike" spc="-38" dirty="0">
                          <a:solidFill>
                            <a:srgbClr val="272525"/>
                          </a:solidFill>
                          <a:latin typeface="Inter"/>
                          <a:ea typeface="Inter"/>
                        </a:rPr>
                        <a:t>A 256GB HDD is sufficient, but an SSD will significantly improve performance.</a:t>
                      </a:r>
                      <a:endParaRPr lang="en-IN" sz="1600" b="0" strike="noStrike" spc="-1" dirty="0">
                        <a:latin typeface="Arial"/>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a:latin typeface="Petrona Bold"/>
                        </a:rPr>
                        <a:t>MAC - </a:t>
                      </a:r>
                      <a:r>
                        <a:rPr lang="en-US" sz="1600" b="0" strike="noStrike" spc="-38">
                          <a:solidFill>
                            <a:srgbClr val="272525"/>
                          </a:solidFill>
                          <a:latin typeface="Inter"/>
                          <a:ea typeface="Inter"/>
                        </a:rPr>
                        <a:t>Mac operating systems are compatible.</a:t>
                      </a:r>
                      <a:endParaRPr lang="en-IN" sz="1600" b="0" strike="noStrike" spc="-1">
                        <a:latin typeface="Arial"/>
                      </a:endParaRPr>
                    </a:p>
                  </a:txBody>
                  <a:tcPr/>
                </a:tc>
                <a:extLst>
                  <a:ext uri="{0D108BD9-81ED-4DB2-BD59-A6C34878D82A}">
                    <a16:rowId xmlns:a16="http://schemas.microsoft.com/office/drawing/2014/main" val="447685033"/>
                  </a:ext>
                </a:extLst>
              </a:tr>
              <a:tr h="62547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latin typeface="Petrona Bold"/>
                        </a:rPr>
                        <a:t>NETWORK - </a:t>
                      </a:r>
                      <a:r>
                        <a:rPr lang="en-US" sz="1600" b="0" strike="noStrike" spc="-38" dirty="0">
                          <a:solidFill>
                            <a:srgbClr val="272525"/>
                          </a:solidFill>
                          <a:latin typeface="Inter"/>
                          <a:ea typeface="Inter"/>
                        </a:rPr>
                        <a:t>A high-speed internet connection is essential for smooth operation.</a:t>
                      </a:r>
                      <a:endParaRPr lang="en-IN" sz="1600" b="0" strike="noStrike" spc="-1" dirty="0">
                        <a:latin typeface="Arial"/>
                      </a:endParaRPr>
                    </a:p>
                  </a:txBody>
                  <a:tcPr/>
                </a:tc>
                <a:tc>
                  <a:txBody>
                    <a:bodyPr/>
                    <a:lstStyle/>
                    <a:p>
                      <a:pPr marL="0" indent="0">
                        <a:buFont typeface="Arial" panose="020B0604020202020204" pitchFamily="34" charset="0"/>
                        <a:buNone/>
                      </a:pPr>
                      <a:endParaRPr lang="en-IN" dirty="0"/>
                    </a:p>
                  </a:txBody>
                  <a:tcPr/>
                </a:tc>
                <a:extLst>
                  <a:ext uri="{0D108BD9-81ED-4DB2-BD59-A6C34878D82A}">
                    <a16:rowId xmlns:a16="http://schemas.microsoft.com/office/drawing/2014/main" val="3532415122"/>
                  </a:ext>
                </a:extLst>
              </a:tr>
              <a:tr h="625475">
                <a:tc>
                  <a:txBody>
                    <a:bodyPr/>
                    <a:lstStyle/>
                    <a:p>
                      <a:pPr marL="0" indent="0">
                        <a:buFont typeface="Arial" panose="020B0604020202020204" pitchFamily="34" charset="0"/>
                        <a:buNone/>
                      </a:pPr>
                      <a:endParaRPr lang="en-IN"/>
                    </a:p>
                  </a:txBody>
                  <a:tcPr/>
                </a:tc>
                <a:tc>
                  <a:txBody>
                    <a:bodyPr/>
                    <a:lstStyle/>
                    <a:p>
                      <a:pPr marL="0" indent="0">
                        <a:buFont typeface="Arial" panose="020B0604020202020204" pitchFamily="34" charset="0"/>
                        <a:buNone/>
                      </a:pPr>
                      <a:endParaRPr lang="en-IN" dirty="0"/>
                    </a:p>
                  </a:txBody>
                  <a:tcPr/>
                </a:tc>
                <a:extLst>
                  <a:ext uri="{0D108BD9-81ED-4DB2-BD59-A6C34878D82A}">
                    <a16:rowId xmlns:a16="http://schemas.microsoft.com/office/drawing/2014/main" val="1407465180"/>
                  </a:ext>
                </a:extLst>
              </a:tr>
            </a:tbl>
          </a:graphicData>
        </a:graphic>
      </p:graphicFrame>
    </p:spTree>
    <p:extLst>
      <p:ext uri="{BB962C8B-B14F-4D97-AF65-F5344CB8AC3E}">
        <p14:creationId xmlns:p14="http://schemas.microsoft.com/office/powerpoint/2010/main" val="2870287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C76C7-5534-C43D-1B08-8FCC72A87D19}"/>
              </a:ext>
            </a:extLst>
          </p:cNvPr>
          <p:cNvSpPr>
            <a:spLocks noGrp="1"/>
          </p:cNvSpPr>
          <p:nvPr>
            <p:ph type="title"/>
          </p:nvPr>
        </p:nvSpPr>
        <p:spPr>
          <a:xfrm>
            <a:off x="1066800" y="642594"/>
            <a:ext cx="10058400" cy="700431"/>
          </a:xfrm>
        </p:spPr>
        <p:txBody>
          <a:bodyPr/>
          <a:lstStyle/>
          <a:p>
            <a:pPr algn="ctr"/>
            <a:r>
              <a:rPr lang="en-IN">
                <a:solidFill>
                  <a:srgbClr val="D91569"/>
                </a:solidFill>
                <a:latin typeface="Petrona Bold"/>
              </a:rPr>
              <a:t>Project Plan</a:t>
            </a:r>
          </a:p>
        </p:txBody>
      </p:sp>
      <p:graphicFrame>
        <p:nvGraphicFramePr>
          <p:cNvPr id="3" name="Table 2">
            <a:extLst>
              <a:ext uri="{FF2B5EF4-FFF2-40B4-BE49-F238E27FC236}">
                <a16:creationId xmlns:a16="http://schemas.microsoft.com/office/drawing/2014/main" id="{87AE8997-0C9D-E184-3FAB-783A694BF768}"/>
              </a:ext>
            </a:extLst>
          </p:cNvPr>
          <p:cNvGraphicFramePr>
            <a:graphicFrameLocks noGrp="1"/>
          </p:cNvGraphicFramePr>
          <p:nvPr/>
        </p:nvGraphicFramePr>
        <p:xfrm>
          <a:off x="2032000" y="1343025"/>
          <a:ext cx="8128000" cy="468629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19096172"/>
                    </a:ext>
                  </a:extLst>
                </a:gridCol>
                <a:gridCol w="2032000">
                  <a:extLst>
                    <a:ext uri="{9D8B030D-6E8A-4147-A177-3AD203B41FA5}">
                      <a16:colId xmlns:a16="http://schemas.microsoft.com/office/drawing/2014/main" val="2275838084"/>
                    </a:ext>
                  </a:extLst>
                </a:gridCol>
                <a:gridCol w="2032000">
                  <a:extLst>
                    <a:ext uri="{9D8B030D-6E8A-4147-A177-3AD203B41FA5}">
                      <a16:colId xmlns:a16="http://schemas.microsoft.com/office/drawing/2014/main" val="1897273850"/>
                    </a:ext>
                  </a:extLst>
                </a:gridCol>
                <a:gridCol w="2032000">
                  <a:extLst>
                    <a:ext uri="{9D8B030D-6E8A-4147-A177-3AD203B41FA5}">
                      <a16:colId xmlns:a16="http://schemas.microsoft.com/office/drawing/2014/main" val="432444132"/>
                    </a:ext>
                  </a:extLst>
                </a:gridCol>
              </a:tblGrid>
              <a:tr h="426027">
                <a:tc>
                  <a:txBody>
                    <a:bodyPr/>
                    <a:lstStyle/>
                    <a:p>
                      <a:pPr algn="ctr"/>
                      <a:r>
                        <a:rPr lang="en-IN"/>
                        <a:t>Plan</a:t>
                      </a:r>
                    </a:p>
                  </a:txBody>
                  <a:tcPr/>
                </a:tc>
                <a:tc>
                  <a:txBody>
                    <a:bodyPr/>
                    <a:lstStyle/>
                    <a:p>
                      <a:pPr algn="ctr"/>
                      <a:r>
                        <a:rPr lang="en-IN"/>
                        <a:t>Given Date</a:t>
                      </a:r>
                    </a:p>
                  </a:txBody>
                  <a:tcPr/>
                </a:tc>
                <a:tc>
                  <a:txBody>
                    <a:bodyPr/>
                    <a:lstStyle/>
                    <a:p>
                      <a:pPr algn="ctr"/>
                      <a:r>
                        <a:rPr lang="en-IN"/>
                        <a:t>Expected Date</a:t>
                      </a:r>
                    </a:p>
                  </a:txBody>
                  <a:tcPr/>
                </a:tc>
                <a:tc>
                  <a:txBody>
                    <a:bodyPr/>
                    <a:lstStyle/>
                    <a:p>
                      <a:pPr algn="ctr"/>
                      <a:r>
                        <a:rPr lang="en-IN"/>
                        <a:t>Status</a:t>
                      </a:r>
                    </a:p>
                  </a:txBody>
                  <a:tcPr/>
                </a:tc>
                <a:extLst>
                  <a:ext uri="{0D108BD9-81ED-4DB2-BD59-A6C34878D82A}">
                    <a16:rowId xmlns:a16="http://schemas.microsoft.com/office/drawing/2014/main" val="4176901649"/>
                  </a:ext>
                </a:extLst>
              </a:tr>
              <a:tr h="426027">
                <a:tc>
                  <a:txBody>
                    <a:bodyPr/>
                    <a:lstStyle/>
                    <a:p>
                      <a:r>
                        <a:rPr lang="en-IN" sz="1600">
                          <a:latin typeface="Petrona Bold"/>
                        </a:rPr>
                        <a:t>Project Initialization</a:t>
                      </a:r>
                    </a:p>
                  </a:txBody>
                  <a:tcPr/>
                </a:tc>
                <a:tc>
                  <a:txBody>
                    <a:bodyPr/>
                    <a:lstStyle/>
                    <a:p>
                      <a:pPr algn="ctr"/>
                      <a:r>
                        <a:rPr lang="en-IN" sz="1600">
                          <a:latin typeface="Petrona Bold"/>
                        </a:rPr>
                        <a:t>19/12/24</a:t>
                      </a:r>
                    </a:p>
                  </a:txBody>
                  <a:tcPr/>
                </a:tc>
                <a:tc>
                  <a:txBody>
                    <a:bodyPr/>
                    <a:lstStyle/>
                    <a:p>
                      <a:endParaRPr lang="en-IN"/>
                    </a:p>
                  </a:txBody>
                  <a:tcPr/>
                </a:tc>
                <a:tc>
                  <a:txBody>
                    <a:bodyPr/>
                    <a:lstStyle/>
                    <a:p>
                      <a:r>
                        <a:rPr lang="en-IN" sz="1600">
                          <a:latin typeface="Petrona Bold"/>
                        </a:rPr>
                        <a:t>completed</a:t>
                      </a:r>
                    </a:p>
                  </a:txBody>
                  <a:tcPr/>
                </a:tc>
                <a:extLst>
                  <a:ext uri="{0D108BD9-81ED-4DB2-BD59-A6C34878D82A}">
                    <a16:rowId xmlns:a16="http://schemas.microsoft.com/office/drawing/2014/main" val="1532969401"/>
                  </a:ext>
                </a:extLst>
              </a:tr>
              <a:tr h="426027">
                <a:tc>
                  <a:txBody>
                    <a:bodyPr/>
                    <a:lstStyle/>
                    <a:p>
                      <a:r>
                        <a:rPr lang="en-IN" sz="1600">
                          <a:latin typeface="Petrona Bold"/>
                        </a:rPr>
                        <a:t>Literature Review</a:t>
                      </a:r>
                    </a:p>
                  </a:txBody>
                  <a:tcPr/>
                </a:tc>
                <a:tc>
                  <a:txBody>
                    <a:bodyPr/>
                    <a:lstStyle/>
                    <a:p>
                      <a:pPr algn="ctr"/>
                      <a:r>
                        <a:rPr lang="en-IN" sz="1600">
                          <a:latin typeface="Petrona Bold"/>
                        </a:rPr>
                        <a:t>09/01/25</a:t>
                      </a:r>
                    </a:p>
                  </a:txBody>
                  <a:tcPr/>
                </a:tc>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latin typeface="Petrona Bold"/>
                        </a:rPr>
                        <a:t>completed</a:t>
                      </a:r>
                    </a:p>
                  </a:txBody>
                  <a:tcPr/>
                </a:tc>
                <a:extLst>
                  <a:ext uri="{0D108BD9-81ED-4DB2-BD59-A6C34878D82A}">
                    <a16:rowId xmlns:a16="http://schemas.microsoft.com/office/drawing/2014/main" val="244971285"/>
                  </a:ext>
                </a:extLst>
              </a:tr>
              <a:tr h="426027">
                <a:tc>
                  <a:txBody>
                    <a:bodyPr/>
                    <a:lstStyle/>
                    <a:p>
                      <a:r>
                        <a:rPr lang="en-IN" sz="1600">
                          <a:latin typeface="Petrona Bold"/>
                        </a:rPr>
                        <a:t>Abstract</a:t>
                      </a:r>
                    </a:p>
                  </a:txBody>
                  <a:tcPr/>
                </a:tc>
                <a:tc>
                  <a:txBody>
                    <a:bodyPr/>
                    <a:lstStyle/>
                    <a:p>
                      <a:pPr algn="ctr"/>
                      <a:r>
                        <a:rPr lang="en-IN" sz="1600">
                          <a:latin typeface="Petrona Bold"/>
                        </a:rPr>
                        <a:t>23/01/25</a:t>
                      </a:r>
                    </a:p>
                  </a:txBody>
                  <a:tcPr/>
                </a:tc>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latin typeface="Petrona Bold"/>
                        </a:rPr>
                        <a:t>completed</a:t>
                      </a:r>
                    </a:p>
                  </a:txBody>
                  <a:tcPr/>
                </a:tc>
                <a:extLst>
                  <a:ext uri="{0D108BD9-81ED-4DB2-BD59-A6C34878D82A}">
                    <a16:rowId xmlns:a16="http://schemas.microsoft.com/office/drawing/2014/main" val="2653281279"/>
                  </a:ext>
                </a:extLst>
              </a:tr>
              <a:tr h="426027">
                <a:tc>
                  <a:txBody>
                    <a:bodyPr/>
                    <a:lstStyle/>
                    <a:p>
                      <a:r>
                        <a:rPr lang="en-IN" sz="1600">
                          <a:latin typeface="Petrona Bold"/>
                        </a:rPr>
                        <a:t>SRS</a:t>
                      </a:r>
                    </a:p>
                  </a:txBody>
                  <a:tcPr/>
                </a:tc>
                <a:tc>
                  <a:txBody>
                    <a:bodyPr/>
                    <a:lstStyle/>
                    <a:p>
                      <a:pPr algn="ctr"/>
                      <a:r>
                        <a:rPr lang="en-IN" sz="1600">
                          <a:latin typeface="Petrona Bold"/>
                        </a:rPr>
                        <a:t>30/01/25</a:t>
                      </a:r>
                    </a:p>
                  </a:txBody>
                  <a:tcPr/>
                </a:tc>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latin typeface="Petrona Bold"/>
                        </a:rPr>
                        <a:t>completed</a:t>
                      </a:r>
                    </a:p>
                  </a:txBody>
                  <a:tcPr/>
                </a:tc>
                <a:extLst>
                  <a:ext uri="{0D108BD9-81ED-4DB2-BD59-A6C34878D82A}">
                    <a16:rowId xmlns:a16="http://schemas.microsoft.com/office/drawing/2014/main" val="3406971460"/>
                  </a:ext>
                </a:extLst>
              </a:tr>
              <a:tr h="426027">
                <a:tc>
                  <a:txBody>
                    <a:bodyPr/>
                    <a:lstStyle/>
                    <a:p>
                      <a:r>
                        <a:rPr lang="en-IN" sz="1600">
                          <a:latin typeface="Petrona Bold"/>
                        </a:rPr>
                        <a:t>Design Document</a:t>
                      </a:r>
                    </a:p>
                  </a:txBody>
                  <a:tcPr/>
                </a:tc>
                <a:tc>
                  <a:txBody>
                    <a:bodyPr/>
                    <a:lstStyle/>
                    <a:p>
                      <a:pPr algn="ctr"/>
                      <a:r>
                        <a:rPr lang="en-IN" sz="1600">
                          <a:latin typeface="Petrona Bold"/>
                        </a:rPr>
                        <a:t>06/01/25</a:t>
                      </a:r>
                    </a:p>
                  </a:txBody>
                  <a:tcPr/>
                </a:tc>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latin typeface="Petrona Bold"/>
                        </a:rPr>
                        <a:t>completed</a:t>
                      </a:r>
                    </a:p>
                  </a:txBody>
                  <a:tcPr/>
                </a:tc>
                <a:extLst>
                  <a:ext uri="{0D108BD9-81ED-4DB2-BD59-A6C34878D82A}">
                    <a16:rowId xmlns:a16="http://schemas.microsoft.com/office/drawing/2014/main" val="2571762947"/>
                  </a:ext>
                </a:extLst>
              </a:tr>
              <a:tr h="426027">
                <a:tc>
                  <a:txBody>
                    <a:bodyPr/>
                    <a:lstStyle/>
                    <a:p>
                      <a:r>
                        <a:rPr lang="en-IN" sz="1600">
                          <a:latin typeface="Petrona Bold"/>
                        </a:rPr>
                        <a:t>Test Plan</a:t>
                      </a:r>
                    </a:p>
                  </a:txBody>
                  <a:tcPr/>
                </a:tc>
                <a:tc>
                  <a:txBody>
                    <a:bodyPr/>
                    <a:lstStyle/>
                    <a:p>
                      <a:pPr algn="ctr"/>
                      <a:r>
                        <a:rPr lang="en-IN" sz="1600">
                          <a:latin typeface="Petrona Bold"/>
                        </a:rPr>
                        <a:t>20/02/25</a:t>
                      </a:r>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80687782"/>
                  </a:ext>
                </a:extLst>
              </a:tr>
              <a:tr h="426027">
                <a:tc>
                  <a:txBody>
                    <a:bodyPr/>
                    <a:lstStyle/>
                    <a:p>
                      <a:r>
                        <a:rPr lang="en-IN" sz="1600">
                          <a:latin typeface="Petrona Bold"/>
                        </a:rPr>
                        <a:t>First Plan</a:t>
                      </a:r>
                    </a:p>
                  </a:txBody>
                  <a:tcPr/>
                </a:tc>
                <a:tc>
                  <a:txBody>
                    <a:bodyPr/>
                    <a:lstStyle/>
                    <a:p>
                      <a:pPr algn="ctr"/>
                      <a:r>
                        <a:rPr lang="en-IN" sz="1600">
                          <a:latin typeface="Petrona Bold"/>
                        </a:rPr>
                        <a:t>27/02/25</a:t>
                      </a:r>
                    </a:p>
                  </a:txBody>
                  <a:tcPr/>
                </a:tc>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latin typeface="Petrona Bold"/>
                        </a:rPr>
                        <a:t>completed</a:t>
                      </a:r>
                    </a:p>
                  </a:txBody>
                  <a:tcPr/>
                </a:tc>
                <a:extLst>
                  <a:ext uri="{0D108BD9-81ED-4DB2-BD59-A6C34878D82A}">
                    <a16:rowId xmlns:a16="http://schemas.microsoft.com/office/drawing/2014/main" val="1024086509"/>
                  </a:ext>
                </a:extLst>
              </a:tr>
              <a:tr h="426027">
                <a:tc>
                  <a:txBody>
                    <a:bodyPr/>
                    <a:lstStyle/>
                    <a:p>
                      <a:r>
                        <a:rPr lang="en-IN" sz="1600">
                          <a:latin typeface="Petrona Bold"/>
                        </a:rPr>
                        <a:t>Second</a:t>
                      </a:r>
                      <a:r>
                        <a:rPr lang="en-IN"/>
                        <a:t> Plan</a:t>
                      </a:r>
                    </a:p>
                  </a:txBody>
                  <a:tcPr/>
                </a:tc>
                <a:tc>
                  <a:txBody>
                    <a:bodyPr/>
                    <a:lstStyle/>
                    <a:p>
                      <a:pPr algn="ctr"/>
                      <a:r>
                        <a:rPr lang="en-IN" sz="1600">
                          <a:latin typeface="Petrona Bold"/>
                        </a:rPr>
                        <a:t>27/02/25</a:t>
                      </a:r>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054080276"/>
                  </a:ext>
                </a:extLst>
              </a:tr>
              <a:tr h="426027">
                <a:tc>
                  <a:txBody>
                    <a:bodyPr/>
                    <a:lstStyle/>
                    <a:p>
                      <a:r>
                        <a:rPr lang="en-IN" sz="1600">
                          <a:latin typeface="Petrona Bold"/>
                        </a:rPr>
                        <a:t>Project Report</a:t>
                      </a:r>
                    </a:p>
                  </a:txBody>
                  <a:tcPr/>
                </a:tc>
                <a:tc>
                  <a:txBody>
                    <a:bodyPr/>
                    <a:lstStyle/>
                    <a:p>
                      <a:pPr algn="ctr"/>
                      <a:r>
                        <a:rPr lang="en-IN" sz="1600">
                          <a:latin typeface="Petrona Bold"/>
                        </a:rPr>
                        <a:t>27/03/25</a:t>
                      </a:r>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371895093"/>
                  </a:ext>
                </a:extLst>
              </a:tr>
              <a:tr h="426027">
                <a:tc>
                  <a:txBody>
                    <a:bodyPr/>
                    <a:lstStyle/>
                    <a:p>
                      <a:r>
                        <a:rPr lang="en-IN" sz="1600">
                          <a:latin typeface="Petrona Bold"/>
                        </a:rPr>
                        <a:t>Final PPT</a:t>
                      </a:r>
                    </a:p>
                  </a:txBody>
                  <a:tcPr/>
                </a:tc>
                <a:tc>
                  <a:txBody>
                    <a:bodyPr/>
                    <a:lstStyle/>
                    <a:p>
                      <a:pPr algn="ctr"/>
                      <a:r>
                        <a:rPr lang="en-IN" sz="1600">
                          <a:latin typeface="Petrona Bold"/>
                        </a:rPr>
                        <a:t>03/34/25</a:t>
                      </a:r>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737167677"/>
                  </a:ext>
                </a:extLst>
              </a:tr>
            </a:tbl>
          </a:graphicData>
        </a:graphic>
      </p:graphicFrame>
    </p:spTree>
    <p:extLst>
      <p:ext uri="{BB962C8B-B14F-4D97-AF65-F5344CB8AC3E}">
        <p14:creationId xmlns:p14="http://schemas.microsoft.com/office/powerpoint/2010/main" val="3570147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1029960" y="17676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3600" b="1" strike="noStrike" spc="-100">
                <a:solidFill>
                  <a:srgbClr val="F95F88"/>
                </a:solidFill>
                <a:latin typeface="Petrona Bold"/>
                <a:ea typeface="Petrona Bold"/>
              </a:rPr>
              <a:t>FLOW CHART</a:t>
            </a:r>
            <a:endParaRPr lang="en-IN" sz="3600" b="0" strike="noStrike" spc="-1">
              <a:latin typeface="Arial"/>
            </a:endParaRPr>
          </a:p>
        </p:txBody>
      </p:sp>
      <p:pic>
        <p:nvPicPr>
          <p:cNvPr id="177" name="Picture 176"/>
          <p:cNvPicPr/>
          <p:nvPr/>
        </p:nvPicPr>
        <p:blipFill>
          <a:blip r:embed="rId2"/>
          <a:stretch/>
        </p:blipFill>
        <p:spPr>
          <a:xfrm>
            <a:off x="4464000" y="1224000"/>
            <a:ext cx="3167640" cy="500256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1029960" y="17676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3600" b="1" strike="noStrike" spc="-100">
                <a:solidFill>
                  <a:srgbClr val="F95F88"/>
                </a:solidFill>
                <a:latin typeface="Petrona Bold"/>
                <a:ea typeface="Petrona Bold"/>
              </a:rPr>
              <a:t>ER DIAGRAM</a:t>
            </a:r>
            <a:endParaRPr lang="en-IN" sz="3600" b="0" strike="noStrike" spc="-1">
              <a:latin typeface="Arial"/>
            </a:endParaRPr>
          </a:p>
        </p:txBody>
      </p:sp>
      <p:pic>
        <p:nvPicPr>
          <p:cNvPr id="179" name="Picture 178"/>
          <p:cNvPicPr/>
          <p:nvPr/>
        </p:nvPicPr>
        <p:blipFill>
          <a:blip r:embed="rId2"/>
          <a:stretch/>
        </p:blipFill>
        <p:spPr>
          <a:xfrm>
            <a:off x="1872000" y="1228680"/>
            <a:ext cx="8457480" cy="481896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1029960" y="6876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3600" b="1" strike="noStrike" spc="-100">
                <a:solidFill>
                  <a:srgbClr val="F95F88"/>
                </a:solidFill>
                <a:latin typeface="Petrona Bold"/>
                <a:ea typeface="Petrona Bold"/>
              </a:rPr>
              <a:t>USE CASE DIAGRAM</a:t>
            </a:r>
            <a:endParaRPr lang="en-IN" sz="3600" b="0" strike="noStrike" spc="-1">
              <a:latin typeface="Arial"/>
            </a:endParaRPr>
          </a:p>
        </p:txBody>
      </p:sp>
      <p:pic>
        <p:nvPicPr>
          <p:cNvPr id="181" name="Picture 180"/>
          <p:cNvPicPr/>
          <p:nvPr/>
        </p:nvPicPr>
        <p:blipFill>
          <a:blip r:embed="rId2"/>
          <a:stretch/>
        </p:blipFill>
        <p:spPr>
          <a:xfrm>
            <a:off x="3672000" y="1098360"/>
            <a:ext cx="4692240" cy="530928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0E64B-19BA-AFF4-D9E0-04EE2163DDE3}"/>
            </a:ext>
          </a:extLst>
        </p:cNvPr>
        <p:cNvGrpSpPr/>
        <p:nvPr/>
      </p:nvGrpSpPr>
      <p:grpSpPr>
        <a:xfrm>
          <a:off x="0" y="0"/>
          <a:ext cx="0" cy="0"/>
          <a:chOff x="0" y="0"/>
          <a:chExt cx="0" cy="0"/>
        </a:xfrm>
      </p:grpSpPr>
      <p:sp>
        <p:nvSpPr>
          <p:cNvPr id="180" name="CustomShape 1">
            <a:extLst>
              <a:ext uri="{FF2B5EF4-FFF2-40B4-BE49-F238E27FC236}">
                <a16:creationId xmlns:a16="http://schemas.microsoft.com/office/drawing/2014/main" id="{EBC77B44-434D-ED19-0F3C-BCBC79819D03}"/>
              </a:ext>
            </a:extLst>
          </p:cNvPr>
          <p:cNvSpPr/>
          <p:nvPr/>
        </p:nvSpPr>
        <p:spPr>
          <a:xfrm>
            <a:off x="1029960" y="6876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3600" b="1" strike="noStrike" spc="-100" dirty="0">
                <a:solidFill>
                  <a:srgbClr val="F95F88"/>
                </a:solidFill>
                <a:latin typeface="Petrona Bold"/>
                <a:ea typeface="Petrona Bold"/>
              </a:rPr>
              <a:t>OUTPUT</a:t>
            </a:r>
            <a:endParaRPr lang="en-IN" sz="3600" b="0" strike="noStrike" spc="-1" dirty="0">
              <a:latin typeface="Arial"/>
            </a:endParaRPr>
          </a:p>
        </p:txBody>
      </p:sp>
      <p:pic>
        <p:nvPicPr>
          <p:cNvPr id="23" name="Picture 22">
            <a:extLst>
              <a:ext uri="{FF2B5EF4-FFF2-40B4-BE49-F238E27FC236}">
                <a16:creationId xmlns:a16="http://schemas.microsoft.com/office/drawing/2014/main" id="{F2292F27-1571-58B9-D130-68D934461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823" y="1277904"/>
            <a:ext cx="3878423" cy="2181614"/>
          </a:xfrm>
          <a:prstGeom prst="rect">
            <a:avLst/>
          </a:prstGeom>
        </p:spPr>
      </p:pic>
      <p:pic>
        <p:nvPicPr>
          <p:cNvPr id="25" name="Picture 24">
            <a:extLst>
              <a:ext uri="{FF2B5EF4-FFF2-40B4-BE49-F238E27FC236}">
                <a16:creationId xmlns:a16="http://schemas.microsoft.com/office/drawing/2014/main" id="{C2252774-30C0-FFC3-5897-003564DAC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033" y="3874415"/>
            <a:ext cx="3879997" cy="2181615"/>
          </a:xfrm>
          <a:prstGeom prst="rect">
            <a:avLst/>
          </a:prstGeom>
        </p:spPr>
      </p:pic>
      <p:pic>
        <p:nvPicPr>
          <p:cNvPr id="27" name="Picture 26">
            <a:extLst>
              <a:ext uri="{FF2B5EF4-FFF2-40B4-BE49-F238E27FC236}">
                <a16:creationId xmlns:a16="http://schemas.microsoft.com/office/drawing/2014/main" id="{42C72AED-446E-5BB5-00A5-8A2CC3736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686" y="3874416"/>
            <a:ext cx="3879997" cy="2181614"/>
          </a:xfrm>
          <a:prstGeom prst="rect">
            <a:avLst/>
          </a:prstGeom>
        </p:spPr>
      </p:pic>
      <p:pic>
        <p:nvPicPr>
          <p:cNvPr id="29" name="Picture 28">
            <a:extLst>
              <a:ext uri="{FF2B5EF4-FFF2-40B4-BE49-F238E27FC236}">
                <a16:creationId xmlns:a16="http://schemas.microsoft.com/office/drawing/2014/main" id="{259268D1-5314-4E40-7BA5-BEC7576563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033" y="1262012"/>
            <a:ext cx="3902161" cy="2194966"/>
          </a:xfrm>
          <a:prstGeom prst="rect">
            <a:avLst/>
          </a:prstGeom>
        </p:spPr>
      </p:pic>
    </p:spTree>
    <p:extLst>
      <p:ext uri="{BB962C8B-B14F-4D97-AF65-F5344CB8AC3E}">
        <p14:creationId xmlns:p14="http://schemas.microsoft.com/office/powerpoint/2010/main" val="249069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6E1A9-5EDF-6A7F-E61C-5A3BFFD1EEA2}"/>
            </a:ext>
          </a:extLst>
        </p:cNvPr>
        <p:cNvGrpSpPr/>
        <p:nvPr/>
      </p:nvGrpSpPr>
      <p:grpSpPr>
        <a:xfrm>
          <a:off x="0" y="0"/>
          <a:ext cx="0" cy="0"/>
          <a:chOff x="0" y="0"/>
          <a:chExt cx="0" cy="0"/>
        </a:xfrm>
      </p:grpSpPr>
      <p:pic>
        <p:nvPicPr>
          <p:cNvPr id="31" name="Picture 30">
            <a:extLst>
              <a:ext uri="{FF2B5EF4-FFF2-40B4-BE49-F238E27FC236}">
                <a16:creationId xmlns:a16="http://schemas.microsoft.com/office/drawing/2014/main" id="{03080313-0D7B-B843-D7D9-75B4472FA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033" y="3874416"/>
            <a:ext cx="3879997" cy="2181614"/>
          </a:xfrm>
          <a:prstGeom prst="rect">
            <a:avLst/>
          </a:prstGeom>
        </p:spPr>
      </p:pic>
      <p:pic>
        <p:nvPicPr>
          <p:cNvPr id="33" name="Picture 32">
            <a:extLst>
              <a:ext uri="{FF2B5EF4-FFF2-40B4-BE49-F238E27FC236}">
                <a16:creationId xmlns:a16="http://schemas.microsoft.com/office/drawing/2014/main" id="{6B8D456C-2290-FAD0-2C96-03E456D06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711" y="3874415"/>
            <a:ext cx="3850536" cy="2165048"/>
          </a:xfrm>
          <a:prstGeom prst="rect">
            <a:avLst/>
          </a:prstGeom>
        </p:spPr>
      </p:pic>
      <p:pic>
        <p:nvPicPr>
          <p:cNvPr id="35" name="Picture 34">
            <a:extLst>
              <a:ext uri="{FF2B5EF4-FFF2-40B4-BE49-F238E27FC236}">
                <a16:creationId xmlns:a16="http://schemas.microsoft.com/office/drawing/2014/main" id="{058B1599-1C04-B072-B6D1-6CD7181CF0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810" y="1271190"/>
            <a:ext cx="3934980" cy="2212529"/>
          </a:xfrm>
          <a:prstGeom prst="rect">
            <a:avLst/>
          </a:prstGeom>
        </p:spPr>
      </p:pic>
      <p:pic>
        <p:nvPicPr>
          <p:cNvPr id="37" name="Picture 36">
            <a:extLst>
              <a:ext uri="{FF2B5EF4-FFF2-40B4-BE49-F238E27FC236}">
                <a16:creationId xmlns:a16="http://schemas.microsoft.com/office/drawing/2014/main" id="{4C9A8E4B-DEE8-1FCA-2E51-E49818227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9823" y="1302990"/>
            <a:ext cx="3878423" cy="2180729"/>
          </a:xfrm>
          <a:prstGeom prst="rect">
            <a:avLst/>
          </a:prstGeom>
        </p:spPr>
      </p:pic>
    </p:spTree>
    <p:extLst>
      <p:ext uri="{BB962C8B-B14F-4D97-AF65-F5344CB8AC3E}">
        <p14:creationId xmlns:p14="http://schemas.microsoft.com/office/powerpoint/2010/main" val="2887719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5A0B2-DEBA-B44E-9D00-D5AEE57728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7BDED2-E2FA-9380-5CC9-9E9080C5F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82" y="1885981"/>
            <a:ext cx="5050750" cy="2839895"/>
          </a:xfrm>
          <a:prstGeom prst="rect">
            <a:avLst/>
          </a:prstGeom>
        </p:spPr>
      </p:pic>
      <p:pic>
        <p:nvPicPr>
          <p:cNvPr id="5" name="Picture 4">
            <a:extLst>
              <a:ext uri="{FF2B5EF4-FFF2-40B4-BE49-F238E27FC236}">
                <a16:creationId xmlns:a16="http://schemas.microsoft.com/office/drawing/2014/main" id="{6935E4D0-88E7-86BC-8682-E922D8A81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670" y="1885981"/>
            <a:ext cx="5039401" cy="2833515"/>
          </a:xfrm>
          <a:prstGeom prst="rect">
            <a:avLst/>
          </a:prstGeom>
        </p:spPr>
      </p:pic>
    </p:spTree>
    <p:extLst>
      <p:ext uri="{BB962C8B-B14F-4D97-AF65-F5344CB8AC3E}">
        <p14:creationId xmlns:p14="http://schemas.microsoft.com/office/powerpoint/2010/main" val="4142525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2E5A9-8747-EB86-290F-C0BCA2926C4D}"/>
            </a:ext>
          </a:extLst>
        </p:cNvPr>
        <p:cNvGrpSpPr/>
        <p:nvPr/>
      </p:nvGrpSpPr>
      <p:grpSpPr>
        <a:xfrm>
          <a:off x="0" y="0"/>
          <a:ext cx="0" cy="0"/>
          <a:chOff x="0" y="0"/>
          <a:chExt cx="0" cy="0"/>
        </a:xfrm>
      </p:grpSpPr>
      <p:sp>
        <p:nvSpPr>
          <p:cNvPr id="168" name="CustomShape 1">
            <a:extLst>
              <a:ext uri="{FF2B5EF4-FFF2-40B4-BE49-F238E27FC236}">
                <a16:creationId xmlns:a16="http://schemas.microsoft.com/office/drawing/2014/main" id="{D62BD38C-3D8D-700D-D81E-FE159C74B563}"/>
              </a:ext>
            </a:extLst>
          </p:cNvPr>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IN" sz="4400" b="0" strike="noStrike" spc="-1">
                <a:solidFill>
                  <a:srgbClr val="D91569"/>
                </a:solidFill>
                <a:latin typeface="Bahnschrift"/>
              </a:rPr>
              <a:t>CONCLUSION</a:t>
            </a:r>
            <a:endParaRPr lang="en-IN" sz="4400" b="0" strike="noStrike" spc="-1">
              <a:latin typeface="Arial"/>
            </a:endParaRPr>
          </a:p>
        </p:txBody>
      </p:sp>
      <p:sp>
        <p:nvSpPr>
          <p:cNvPr id="169" name="CustomShape 2">
            <a:extLst>
              <a:ext uri="{FF2B5EF4-FFF2-40B4-BE49-F238E27FC236}">
                <a16:creationId xmlns:a16="http://schemas.microsoft.com/office/drawing/2014/main" id="{C2CEA21B-BE5E-ED6C-1C31-5DFE2321E839}"/>
              </a:ext>
            </a:extLst>
          </p:cNvPr>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10000"/>
              </a:lnSpc>
              <a:spcBef>
                <a:spcPts val="901"/>
              </a:spcBef>
              <a:tabLst>
                <a:tab pos="0" algn="l"/>
              </a:tabLst>
            </a:pPr>
            <a:r>
              <a:rPr lang="en-US" sz="2000">
                <a:latin typeface="Petrona Bold"/>
              </a:rPr>
              <a:t>The Online Shopping Platform (OSP) successfully delivers a seamless, secure, and user-friendly e-commerce experience. By incorporating personalized recommendations, secure payment options, and real-time order tracking, OSP enhances convenience and reliability for users. Its advanced search, filtering, and product comparison features empower customers to make informed purchasing decisions. Additionally, intuitive navigation, customer reviews, and </a:t>
            </a:r>
            <a:r>
              <a:rPr lang="en-US" sz="2000" err="1">
                <a:latin typeface="Petrona Bold"/>
              </a:rPr>
              <a:t>wishlist</a:t>
            </a:r>
            <a:r>
              <a:rPr lang="en-US" sz="2000">
                <a:latin typeface="Petrona Bold"/>
              </a:rPr>
              <a:t> functionalities contribute to an engaging shopping journey. With a strong focus on security and usability, OSP redefines online shopping, making it an efficient and enjoyable platform for users seeking a comprehensive and personalized retail experience.</a:t>
            </a:r>
            <a:endParaRPr lang="en-IN" sz="2000" b="0" strike="noStrike" spc="-1">
              <a:latin typeface="Petrona Bold"/>
            </a:endParaRPr>
          </a:p>
        </p:txBody>
      </p:sp>
    </p:spTree>
    <p:extLst>
      <p:ext uri="{BB962C8B-B14F-4D97-AF65-F5344CB8AC3E}">
        <p14:creationId xmlns:p14="http://schemas.microsoft.com/office/powerpoint/2010/main" val="1350585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1000" lnSpcReduction="10000"/>
          </a:bodyPr>
          <a:lstStyle/>
          <a:p>
            <a:pPr marL="743040" indent="-742320">
              <a:lnSpc>
                <a:spcPct val="90000"/>
              </a:lnSpc>
              <a:buClr>
                <a:srgbClr val="D91569"/>
              </a:buClr>
              <a:buFont typeface="Avenir Next LT Pro Light"/>
              <a:buAutoNum type="arabicPeriod"/>
            </a:pPr>
            <a:r>
              <a:rPr lang="en-US" sz="3600" b="0" strike="noStrike" spc="-1" dirty="0">
                <a:solidFill>
                  <a:srgbClr val="D91569"/>
                </a:solidFill>
                <a:latin typeface="Bahnschrift"/>
              </a:rPr>
              <a:t>Online Product Decision Support Using Sentiment Analysis and Fuzzy Cloud-based Multi-Criteria Model</a:t>
            </a:r>
            <a:br>
              <a:rPr dirty="0"/>
            </a:br>
            <a:r>
              <a:rPr lang="en-IN" dirty="0"/>
              <a:t>                                                                                           </a:t>
            </a:r>
            <a:r>
              <a:rPr lang="en-IN" sz="4000" b="0" strike="noStrike" spc="-1" dirty="0">
                <a:solidFill>
                  <a:srgbClr val="262626"/>
                </a:solidFill>
                <a:latin typeface="Bahnschrift"/>
              </a:rPr>
              <a:t> </a:t>
            </a:r>
            <a:r>
              <a:rPr lang="en-IN" sz="2200" dirty="0">
                <a:latin typeface="Bahnschrift" panose="020B0502040204020203" pitchFamily="34" charset="0"/>
              </a:rPr>
              <a:t>- </a:t>
            </a:r>
            <a:r>
              <a:rPr lang="it-IT" sz="2200" dirty="0">
                <a:latin typeface="Bahnschrift" panose="020B0502040204020203" pitchFamily="34" charset="0"/>
              </a:rPr>
              <a:t>Yang Z., Li Q., Vincent C., Xu B., Gupta S.</a:t>
            </a:r>
            <a:endParaRPr lang="en-IN" sz="2200" b="0" strike="noStrike" spc="-1" dirty="0">
              <a:latin typeface="Bahnschrift" panose="020B0502040204020203" pitchFamily="34" charset="0"/>
            </a:endParaRPr>
          </a:p>
        </p:txBody>
      </p:sp>
      <p:sp>
        <p:nvSpPr>
          <p:cNvPr id="153" name="CustomShape 2"/>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10000"/>
              </a:lnSpc>
              <a:spcBef>
                <a:spcPts val="901"/>
              </a:spcBef>
              <a:tabLst>
                <a:tab pos="0" algn="l"/>
              </a:tabLst>
            </a:pPr>
            <a:r>
              <a:rPr lang="en-IN" sz="2000" b="0" strike="noStrike" spc="-1" dirty="0">
                <a:solidFill>
                  <a:srgbClr val="D91569"/>
                </a:solidFill>
                <a:latin typeface="Bahnschrift"/>
              </a:rPr>
              <a:t>Methodology</a:t>
            </a:r>
            <a:endParaRPr lang="en-IN" sz="20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dirty="0" err="1">
                <a:solidFill>
                  <a:srgbClr val="000000"/>
                </a:solidFill>
                <a:latin typeface="Bahnschrift"/>
              </a:rPr>
              <a:t>BiLSTM</a:t>
            </a:r>
            <a:r>
              <a:rPr lang="en-US" sz="1600" b="0" strike="noStrike" spc="-1" dirty="0">
                <a:solidFill>
                  <a:srgbClr val="000000"/>
                </a:solidFill>
                <a:latin typeface="Bahnschrift"/>
              </a:rPr>
              <a:t>-CRF, sentiment analysis, and K-means for product attribute mining</a:t>
            </a:r>
            <a:endParaRPr lang="en-IN" sz="16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IN" sz="1600" b="0" strike="noStrike" spc="-1" dirty="0">
                <a:solidFill>
                  <a:srgbClr val="000000"/>
                </a:solidFill>
                <a:latin typeface="Bahnschrift"/>
              </a:rPr>
              <a:t>q-Rung </a:t>
            </a:r>
            <a:r>
              <a:rPr lang="en-IN" sz="1600" b="0" strike="noStrike" spc="-1" dirty="0" err="1">
                <a:solidFill>
                  <a:srgbClr val="000000"/>
                </a:solidFill>
                <a:latin typeface="Bahnschrift"/>
              </a:rPr>
              <a:t>Orthopair</a:t>
            </a:r>
            <a:r>
              <a:rPr lang="en-IN" sz="1600" b="0" strike="noStrike" spc="-1" dirty="0">
                <a:solidFill>
                  <a:srgbClr val="000000"/>
                </a:solidFill>
                <a:latin typeface="Bahnschrift"/>
              </a:rPr>
              <a:t> Fuzzy Cloud (q-ROFC) for sentiment error analysis</a:t>
            </a:r>
            <a:endParaRPr lang="en-IN" sz="16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dirty="0">
                <a:solidFill>
                  <a:srgbClr val="000000"/>
                </a:solidFill>
                <a:latin typeface="Bahnschrift"/>
              </a:rPr>
              <a:t>Multi-platform decision framework using fuzzy set theory</a:t>
            </a:r>
            <a:endParaRPr lang="en-IN" sz="1600" b="0" strike="noStrike" spc="-1" dirty="0">
              <a:latin typeface="Arial"/>
            </a:endParaRPr>
          </a:p>
          <a:p>
            <a:pPr>
              <a:lnSpc>
                <a:spcPct val="110000"/>
              </a:lnSpc>
              <a:spcBef>
                <a:spcPts val="901"/>
              </a:spcBef>
              <a:tabLst>
                <a:tab pos="0" algn="l"/>
              </a:tabLst>
            </a:pPr>
            <a:endParaRPr lang="en-IN" sz="1600" b="0" strike="noStrike" spc="-1" dirty="0">
              <a:latin typeface="Arial"/>
            </a:endParaRPr>
          </a:p>
          <a:p>
            <a:pPr>
              <a:lnSpc>
                <a:spcPct val="110000"/>
              </a:lnSpc>
              <a:spcBef>
                <a:spcPts val="901"/>
              </a:spcBef>
              <a:tabLst>
                <a:tab pos="0" algn="l"/>
              </a:tabLst>
            </a:pPr>
            <a:r>
              <a:rPr lang="en-IN" sz="2000" b="0" strike="noStrike" spc="-1" dirty="0">
                <a:solidFill>
                  <a:srgbClr val="D91569"/>
                </a:solidFill>
                <a:latin typeface="Bahnschrift"/>
              </a:rPr>
              <a:t>Future Scope</a:t>
            </a:r>
            <a:endParaRPr lang="en-IN" sz="20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IN" sz="1600" b="0" strike="noStrike" spc="-1" dirty="0">
                <a:solidFill>
                  <a:srgbClr val="000000"/>
                </a:solidFill>
                <a:latin typeface="Bahnschrift"/>
              </a:rPr>
              <a:t>Expansion to other domains</a:t>
            </a:r>
            <a:endParaRPr lang="en-IN" sz="16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IN" sz="1600" b="0" strike="noStrike" spc="-1" dirty="0">
                <a:solidFill>
                  <a:srgbClr val="000000"/>
                </a:solidFill>
                <a:latin typeface="Bahnschrift"/>
              </a:rPr>
              <a:t>Real-time consumer </a:t>
            </a:r>
            <a:r>
              <a:rPr lang="en-IN" sz="1600" b="0" strike="noStrike" spc="-1" dirty="0" err="1">
                <a:solidFill>
                  <a:srgbClr val="000000"/>
                </a:solidFill>
                <a:latin typeface="Bahnschrift"/>
              </a:rPr>
              <a:t>behavior</a:t>
            </a:r>
            <a:r>
              <a:rPr lang="en-IN" sz="1600" b="0" strike="noStrike" spc="-1" dirty="0">
                <a:solidFill>
                  <a:srgbClr val="000000"/>
                </a:solidFill>
                <a:latin typeface="Bahnschrift"/>
              </a:rPr>
              <a:t> analysis</a:t>
            </a:r>
            <a:endParaRPr lang="en-IN" sz="1600" b="0" strike="noStrike" spc="-1" dirty="0">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B6CD4C-5077-BF8B-862C-5A414F186823}"/>
              </a:ext>
            </a:extLst>
          </p:cNvPr>
          <p:cNvSpPr txBox="1"/>
          <p:nvPr/>
        </p:nvSpPr>
        <p:spPr>
          <a:xfrm>
            <a:off x="2651760" y="2459736"/>
            <a:ext cx="6364224" cy="1581912"/>
          </a:xfrm>
          <a:prstGeom prst="rect">
            <a:avLst/>
          </a:prstGeom>
          <a:noFill/>
        </p:spPr>
        <p:txBody>
          <a:bodyPr wrap="square" rtlCol="0">
            <a:spAutoFit/>
          </a:bodyPr>
          <a:lstStyle/>
          <a:p>
            <a:r>
              <a:rPr lang="en-IN" sz="9600">
                <a:solidFill>
                  <a:srgbClr val="F21689"/>
                </a:solidFill>
                <a:latin typeface="Petrona Bold"/>
              </a:rPr>
              <a:t>THANK YOU</a:t>
            </a:r>
          </a:p>
        </p:txBody>
      </p:sp>
    </p:spTree>
    <p:extLst>
      <p:ext uri="{BB962C8B-B14F-4D97-AF65-F5344CB8AC3E}">
        <p14:creationId xmlns:p14="http://schemas.microsoft.com/office/powerpoint/2010/main" val="2161872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605F2-2931-25EB-2D4D-B0B938375FE3}"/>
              </a:ext>
            </a:extLst>
          </p:cNvPr>
          <p:cNvSpPr txBox="1"/>
          <p:nvPr/>
        </p:nvSpPr>
        <p:spPr>
          <a:xfrm>
            <a:off x="502920" y="722376"/>
            <a:ext cx="11201400" cy="3508653"/>
          </a:xfrm>
          <a:prstGeom prst="rect">
            <a:avLst/>
          </a:prstGeom>
          <a:noFill/>
        </p:spPr>
        <p:txBody>
          <a:bodyPr wrap="square" rtlCol="0">
            <a:spAutoFit/>
          </a:bodyPr>
          <a:lstStyle/>
          <a:p>
            <a:r>
              <a:rPr lang="en-IN" sz="1500">
                <a:solidFill>
                  <a:srgbClr val="F21689"/>
                </a:solidFill>
                <a:latin typeface="Bahnschrift" panose="020B0502040204020203" pitchFamily="34" charset="0"/>
              </a:rPr>
              <a:t>ADVANTAGES</a:t>
            </a:r>
          </a:p>
          <a:p>
            <a:endParaRPr lang="en-IN"/>
          </a:p>
          <a:p>
            <a:pPr marL="285750" indent="-285750">
              <a:buFont typeface="Courier New" panose="02070309020205020404" pitchFamily="49" charset="0"/>
              <a:buChar char="o"/>
            </a:pPr>
            <a:r>
              <a:rPr lang="en-US" sz="1600">
                <a:latin typeface="Bahnschrift" panose="020B0502040204020203" pitchFamily="34" charset="0"/>
              </a:rPr>
              <a:t>Enhanced accuracy in mining product sentiments.</a:t>
            </a:r>
            <a:endParaRPr lang="en-IN" sz="1600">
              <a:latin typeface="Bahnschrift" panose="020B0502040204020203" pitchFamily="34" charset="0"/>
            </a:endParaRPr>
          </a:p>
          <a:p>
            <a:pPr marL="285750" indent="-285750">
              <a:buFont typeface="Courier New" panose="02070309020205020404" pitchFamily="49" charset="0"/>
              <a:buChar char="o"/>
            </a:pPr>
            <a:r>
              <a:rPr lang="en-US" sz="1600">
                <a:latin typeface="Bahnschrift" panose="020B0502040204020203" pitchFamily="34" charset="0"/>
              </a:rPr>
              <a:t>Combines cross-platform reviews for better decision-making</a:t>
            </a:r>
            <a:r>
              <a:rPr lang="en-US"/>
              <a:t>.</a:t>
            </a:r>
            <a:endParaRPr lang="en-IN"/>
          </a:p>
          <a:p>
            <a:pPr marL="285750" indent="-285750">
              <a:buFont typeface="Arial" panose="020B0604020202020204" pitchFamily="34" charset="0"/>
              <a:buChar char="•"/>
            </a:pPr>
            <a:endParaRPr lang="en-IN"/>
          </a:p>
          <a:p>
            <a:pPr marL="285750" indent="-285750">
              <a:buFont typeface="Arial" panose="020B0604020202020204" pitchFamily="34" charset="0"/>
              <a:buChar char="•"/>
            </a:pPr>
            <a:endParaRPr lang="en-IN"/>
          </a:p>
          <a:p>
            <a:pPr marL="285750" indent="-285750">
              <a:buFont typeface="Arial" panose="020B0604020202020204" pitchFamily="34" charset="0"/>
              <a:buChar char="•"/>
            </a:pPr>
            <a:endParaRPr lang="en-IN"/>
          </a:p>
          <a:p>
            <a:pPr marL="285750" indent="-285750">
              <a:buFont typeface="Arial" panose="020B0604020202020204" pitchFamily="34" charset="0"/>
              <a:buChar char="•"/>
            </a:pPr>
            <a:endParaRPr lang="en-IN"/>
          </a:p>
          <a:p>
            <a:r>
              <a:rPr lang="en-IN" sz="1500">
                <a:solidFill>
                  <a:srgbClr val="F21689"/>
                </a:solidFill>
                <a:latin typeface="Bahnschrift" panose="020B0502040204020203" pitchFamily="34" charset="0"/>
              </a:rPr>
              <a:t>DISADVANTAGES</a:t>
            </a:r>
          </a:p>
          <a:p>
            <a:endParaRPr lang="en-IN"/>
          </a:p>
          <a:p>
            <a:endParaRPr lang="en-IN"/>
          </a:p>
          <a:p>
            <a:pPr marL="285750" indent="-285750">
              <a:buFont typeface="Courier New" panose="02070309020205020404" pitchFamily="49" charset="0"/>
              <a:buChar char="o"/>
            </a:pPr>
            <a:r>
              <a:rPr lang="en-US" sz="1600">
                <a:latin typeface="Bahnschrift" panose="020B0502040204020203" pitchFamily="34" charset="0"/>
              </a:rPr>
              <a:t>Limited focus on real-time scalability.</a:t>
            </a:r>
            <a:endParaRPr lang="en-IN" sz="1600">
              <a:latin typeface="Bahnschrift" panose="020B0502040204020203" pitchFamily="34" charset="0"/>
            </a:endParaRPr>
          </a:p>
          <a:p>
            <a:pPr marL="285750" indent="-285750">
              <a:buFont typeface="Courier New" panose="02070309020205020404" pitchFamily="49" charset="0"/>
              <a:buChar char="o"/>
            </a:pPr>
            <a:r>
              <a:rPr lang="en-US" sz="1600">
                <a:latin typeface="Bahnschrift" panose="020B0502040204020203" pitchFamily="34" charset="0"/>
              </a:rPr>
              <a:t>Possible bias from uneven review distribution and fake reviews.</a:t>
            </a:r>
            <a:endParaRPr lang="en-IN" sz="1600">
              <a:latin typeface="Bahnschrift" panose="020B0502040204020203" pitchFamily="34" charset="0"/>
            </a:endParaRPr>
          </a:p>
        </p:txBody>
      </p:sp>
    </p:spTree>
    <p:extLst>
      <p:ext uri="{BB962C8B-B14F-4D97-AF65-F5344CB8AC3E}">
        <p14:creationId xmlns:p14="http://schemas.microsoft.com/office/powerpoint/2010/main" val="2329013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500"/>
          </a:bodyPr>
          <a:lstStyle/>
          <a:p>
            <a:pPr>
              <a:lnSpc>
                <a:spcPct val="90000"/>
              </a:lnSpc>
            </a:pPr>
            <a:r>
              <a:rPr lang="en-US" sz="3600" b="0" strike="noStrike" spc="-1" dirty="0">
                <a:solidFill>
                  <a:srgbClr val="D91569"/>
                </a:solidFill>
                <a:latin typeface="Bahnschrift"/>
              </a:rPr>
              <a:t>2. Static ML-Based Usability &amp; Security Analysis in      E-Commerce</a:t>
            </a:r>
            <a:br>
              <a:rPr dirty="0"/>
            </a:br>
            <a:r>
              <a:rPr lang="en-IN" dirty="0"/>
              <a:t>                                                              -</a:t>
            </a:r>
            <a:r>
              <a:rPr lang="en-IN" sz="2300" dirty="0">
                <a:latin typeface="Bahnschrift" panose="020B0502040204020203" pitchFamily="34" charset="0"/>
              </a:rPr>
              <a:t>Kumar B., Roy S., Singh K.U., Pandey S.K., Kumar A., et al.</a:t>
            </a:r>
            <a:endParaRPr lang="en-IN" sz="2300" b="0" strike="noStrike" spc="-1" dirty="0">
              <a:latin typeface="Bahnschrift" panose="020B0502040204020203" pitchFamily="34" charset="0"/>
            </a:endParaRPr>
          </a:p>
        </p:txBody>
      </p:sp>
      <p:sp>
        <p:nvSpPr>
          <p:cNvPr id="155" name="CustomShape 2"/>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10000"/>
              </a:lnSpc>
              <a:spcBef>
                <a:spcPts val="901"/>
              </a:spcBef>
              <a:tabLst>
                <a:tab pos="0" algn="l"/>
              </a:tabLst>
            </a:pPr>
            <a:r>
              <a:rPr lang="en-IN" sz="2000" b="0" strike="noStrike" spc="-1">
                <a:solidFill>
                  <a:srgbClr val="D91569"/>
                </a:solidFill>
                <a:latin typeface="Bahnschrift"/>
              </a:rPr>
              <a:t>Methodology</a:t>
            </a:r>
            <a:endParaRPr lang="en-IN" sz="20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a:solidFill>
                  <a:srgbClr val="000000"/>
                </a:solidFill>
                <a:latin typeface="Bahnschrift"/>
              </a:rPr>
              <a:t>AHP, VIKOR, TOPSIS for decision-making</a:t>
            </a:r>
            <a:endParaRPr lang="en-IN" sz="16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a:solidFill>
                  <a:srgbClr val="000000"/>
                </a:solidFill>
                <a:latin typeface="Bahnschrift"/>
              </a:rPr>
              <a:t>User surveys for usability assessments</a:t>
            </a:r>
            <a:endParaRPr lang="en-IN" sz="16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a:solidFill>
                  <a:srgbClr val="000000"/>
                </a:solidFill>
                <a:latin typeface="Bahnschrift"/>
              </a:rPr>
              <a:t>Security checks via online malware scanners</a:t>
            </a:r>
            <a:endParaRPr lang="en-IN" sz="1600" b="0" strike="noStrike" spc="-1">
              <a:latin typeface="Arial"/>
            </a:endParaRPr>
          </a:p>
          <a:p>
            <a:pPr>
              <a:lnSpc>
                <a:spcPct val="110000"/>
              </a:lnSpc>
              <a:spcBef>
                <a:spcPts val="901"/>
              </a:spcBef>
              <a:tabLst>
                <a:tab pos="0" algn="l"/>
              </a:tabLst>
            </a:pPr>
            <a:endParaRPr lang="en-IN" sz="1600" b="0" strike="noStrike" spc="-1">
              <a:latin typeface="Arial"/>
            </a:endParaRPr>
          </a:p>
          <a:p>
            <a:pPr>
              <a:lnSpc>
                <a:spcPct val="110000"/>
              </a:lnSpc>
              <a:spcBef>
                <a:spcPts val="901"/>
              </a:spcBef>
              <a:tabLst>
                <a:tab pos="0" algn="l"/>
              </a:tabLst>
            </a:pPr>
            <a:r>
              <a:rPr lang="en-IN" sz="2000" b="0" strike="noStrike" spc="-1">
                <a:solidFill>
                  <a:srgbClr val="D91569"/>
                </a:solidFill>
                <a:latin typeface="Bahnschrift"/>
              </a:rPr>
              <a:t>Future Scope</a:t>
            </a:r>
            <a:endParaRPr lang="en-IN" sz="20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a:solidFill>
                  <a:srgbClr val="000000"/>
                </a:solidFill>
                <a:latin typeface="Bahnschrift"/>
              </a:rPr>
              <a:t>Real-time adaptive evaluation</a:t>
            </a:r>
            <a:endParaRPr lang="en-IN" sz="16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a:solidFill>
                  <a:srgbClr val="000000"/>
                </a:solidFill>
                <a:latin typeface="Bahnschrift"/>
              </a:rPr>
              <a:t>Global e-commerce platform expansion</a:t>
            </a:r>
            <a:endParaRPr lang="en-IN" sz="1600" b="0" strike="noStrike" spc="-1">
              <a:latin typeface="Arial"/>
            </a:endParaRPr>
          </a:p>
          <a:p>
            <a:pPr>
              <a:lnSpc>
                <a:spcPct val="110000"/>
              </a:lnSpc>
              <a:spcBef>
                <a:spcPts val="901"/>
              </a:spcBef>
              <a:tabLst>
                <a:tab pos="0" algn="l"/>
              </a:tabLst>
            </a:pPr>
            <a:endParaRPr lang="en-IN" sz="16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A9910-9AB6-7BE4-790D-30787D495F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BE2AEB7-AF55-DB28-2782-6A44B929814D}"/>
              </a:ext>
            </a:extLst>
          </p:cNvPr>
          <p:cNvSpPr txBox="1"/>
          <p:nvPr/>
        </p:nvSpPr>
        <p:spPr>
          <a:xfrm>
            <a:off x="502920" y="722376"/>
            <a:ext cx="11201400" cy="3200876"/>
          </a:xfrm>
          <a:prstGeom prst="rect">
            <a:avLst/>
          </a:prstGeom>
          <a:noFill/>
        </p:spPr>
        <p:txBody>
          <a:bodyPr wrap="square" rtlCol="0">
            <a:spAutoFit/>
          </a:bodyPr>
          <a:lstStyle/>
          <a:p>
            <a:r>
              <a:rPr lang="en-IN" sz="1500" dirty="0">
                <a:solidFill>
                  <a:srgbClr val="F21689"/>
                </a:solidFill>
                <a:latin typeface="Bahnschrift" panose="020B0502040204020203" pitchFamily="34" charset="0"/>
              </a:rPr>
              <a:t>ADVANTAGES</a:t>
            </a:r>
          </a:p>
          <a:p>
            <a:endParaRPr lang="en-IN" dirty="0"/>
          </a:p>
          <a:p>
            <a:pPr marL="285750" indent="-285750">
              <a:buFont typeface="Courier New" panose="02070309020205020404" pitchFamily="49" charset="0"/>
              <a:buChar char="o"/>
            </a:pPr>
            <a:r>
              <a:rPr lang="en-US" sz="1600" dirty="0">
                <a:latin typeface="Bahnschrift" panose="020B0502040204020203" pitchFamily="34" charset="0"/>
              </a:rPr>
              <a:t>Combines usability and security metrics effectively</a:t>
            </a:r>
          </a:p>
          <a:p>
            <a:pPr marL="285750" indent="-285750">
              <a:buFont typeface="Courier New" panose="02070309020205020404" pitchFamily="49" charset="0"/>
              <a:buChar char="o"/>
            </a:pPr>
            <a:r>
              <a:rPr lang="en-US" sz="1600" dirty="0">
                <a:latin typeface="Bahnschrift" panose="020B0502040204020203" pitchFamily="34" charset="0"/>
              </a:rPr>
              <a:t>Provides insights into e-commerce website performance in rural regions.</a:t>
            </a:r>
          </a:p>
          <a:p>
            <a:endParaRPr lang="en-IN" dirty="0">
              <a:latin typeface="Bahnschrift" panose="020B0502040204020203" pitchFamily="34" charset="0"/>
            </a:endParaRP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r>
              <a:rPr lang="en-IN" sz="1500" dirty="0">
                <a:solidFill>
                  <a:srgbClr val="F21689"/>
                </a:solidFill>
                <a:latin typeface="Bahnschrift" panose="020B0502040204020203" pitchFamily="34" charset="0"/>
              </a:rPr>
              <a:t>DISADVANTAGES</a:t>
            </a:r>
          </a:p>
          <a:p>
            <a:endParaRPr lang="en-IN" dirty="0"/>
          </a:p>
          <a:p>
            <a:endParaRPr lang="en-IN" dirty="0"/>
          </a:p>
          <a:p>
            <a:pPr marL="285750" indent="-285750">
              <a:buFont typeface="Courier New" panose="02070309020205020404" pitchFamily="49" charset="0"/>
              <a:buChar char="o"/>
            </a:pPr>
            <a:r>
              <a:rPr lang="en-US" sz="1600" dirty="0">
                <a:latin typeface="Bahnschrift" panose="020B0502040204020203" pitchFamily="34" charset="0"/>
              </a:rPr>
              <a:t>Limited sample size and geographic focus..</a:t>
            </a:r>
            <a:endParaRPr lang="en-IN" sz="1600" dirty="0">
              <a:latin typeface="Bahnschrift" panose="020B0502040204020203" pitchFamily="34" charset="0"/>
            </a:endParaRPr>
          </a:p>
          <a:p>
            <a:pPr marL="285750" indent="-285750">
              <a:buFont typeface="Courier New" panose="02070309020205020404" pitchFamily="49" charset="0"/>
              <a:buChar char="o"/>
            </a:pPr>
            <a:r>
              <a:rPr lang="en-US" sz="1600" dirty="0">
                <a:latin typeface="Bahnschrift" panose="020B0502040204020203" pitchFamily="34" charset="0"/>
              </a:rPr>
              <a:t> Does not address dynamic usability trends</a:t>
            </a:r>
            <a:r>
              <a:rPr lang="en-US" sz="1600" dirty="0"/>
              <a:t>.</a:t>
            </a:r>
          </a:p>
        </p:txBody>
      </p:sp>
    </p:spTree>
    <p:extLst>
      <p:ext uri="{BB962C8B-B14F-4D97-AF65-F5344CB8AC3E}">
        <p14:creationId xmlns:p14="http://schemas.microsoft.com/office/powerpoint/2010/main" val="2659376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1000" lnSpcReduction="20000"/>
          </a:bodyPr>
          <a:lstStyle/>
          <a:p>
            <a:pPr>
              <a:lnSpc>
                <a:spcPct val="90000"/>
              </a:lnSpc>
            </a:pPr>
            <a:r>
              <a:rPr lang="en-IN" sz="3600" b="0" strike="noStrike" spc="-1" dirty="0">
                <a:solidFill>
                  <a:srgbClr val="D91569"/>
                </a:solidFill>
                <a:latin typeface="Bahnschrift"/>
              </a:rPr>
              <a:t>3. Sentiment Analysis in E-Commerce Platforms: Review of Techniques &amp; Future Directions</a:t>
            </a:r>
          </a:p>
          <a:p>
            <a:pPr>
              <a:lnSpc>
                <a:spcPct val="90000"/>
              </a:lnSpc>
            </a:pPr>
            <a:endParaRPr lang="en-IN" dirty="0"/>
          </a:p>
          <a:p>
            <a:pPr>
              <a:lnSpc>
                <a:spcPct val="90000"/>
              </a:lnSpc>
            </a:pPr>
            <a:r>
              <a:rPr lang="en-IN" dirty="0"/>
              <a:t>                                                                        </a:t>
            </a:r>
            <a:r>
              <a:rPr lang="en-IN" sz="2200" dirty="0">
                <a:latin typeface="Bahnschrift" panose="020B0502040204020203" pitchFamily="34" charset="0"/>
              </a:rPr>
              <a:t>-  Huang H., </a:t>
            </a:r>
            <a:r>
              <a:rPr lang="en-IN" sz="2200" dirty="0" err="1">
                <a:latin typeface="Bahnschrift" panose="020B0502040204020203" pitchFamily="34" charset="0"/>
              </a:rPr>
              <a:t>Asemi</a:t>
            </a:r>
            <a:r>
              <a:rPr lang="en-IN" sz="2200" dirty="0">
                <a:latin typeface="Bahnschrift" panose="020B0502040204020203" pitchFamily="34" charset="0"/>
              </a:rPr>
              <a:t> </a:t>
            </a:r>
            <a:r>
              <a:rPr lang="en-IN" sz="2200" dirty="0" err="1">
                <a:latin typeface="Bahnschrift" panose="020B0502040204020203" pitchFamily="34" charset="0"/>
              </a:rPr>
              <a:t>Zavareh</a:t>
            </a:r>
            <a:r>
              <a:rPr lang="en-IN" sz="2200" dirty="0">
                <a:latin typeface="Bahnschrift" panose="020B0502040204020203" pitchFamily="34" charset="0"/>
              </a:rPr>
              <a:t> A., Mustafa M.B.</a:t>
            </a:r>
            <a:br>
              <a:rPr sz="2200" dirty="0">
                <a:latin typeface="Bahnschrift" panose="020B0502040204020203" pitchFamily="34" charset="0"/>
              </a:rPr>
            </a:br>
            <a:endParaRPr lang="en-IN" sz="2200" b="0" strike="noStrike" spc="-1" dirty="0">
              <a:latin typeface="Bahnschrift" panose="020B0502040204020203" pitchFamily="34" charset="0"/>
            </a:endParaRPr>
          </a:p>
        </p:txBody>
      </p:sp>
      <p:sp>
        <p:nvSpPr>
          <p:cNvPr id="157" name="CustomShape 2"/>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10000"/>
              </a:lnSpc>
              <a:spcBef>
                <a:spcPts val="901"/>
              </a:spcBef>
              <a:tabLst>
                <a:tab pos="0" algn="l"/>
              </a:tabLst>
            </a:pPr>
            <a:r>
              <a:rPr lang="en-IN" sz="1800" b="0" strike="noStrike" spc="-1">
                <a:solidFill>
                  <a:srgbClr val="D91569"/>
                </a:solidFill>
                <a:latin typeface="Bahnschrift"/>
              </a:rPr>
              <a:t>Methodology</a:t>
            </a:r>
            <a:endParaRPr lang="en-IN" sz="18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a:solidFill>
                  <a:srgbClr val="000000"/>
                </a:solidFill>
                <a:latin typeface="Bahnschrift"/>
              </a:rPr>
              <a:t>Reviewed 54 studies on sentiment analysis in e-commerce </a:t>
            </a:r>
            <a:endParaRPr lang="en-IN" sz="1600" b="0" strike="noStrike" spc="-1">
              <a:latin typeface="Arial"/>
            </a:endParaRPr>
          </a:p>
          <a:p>
            <a:pPr marL="182880" indent="-182160">
              <a:lnSpc>
                <a:spcPct val="110000"/>
              </a:lnSpc>
              <a:spcBef>
                <a:spcPts val="901"/>
              </a:spcBef>
              <a:buClr>
                <a:srgbClr val="262626"/>
              </a:buClr>
              <a:buFont typeface="Garamond"/>
              <a:buChar char="◦"/>
              <a:tabLst>
                <a:tab pos="0" algn="l"/>
              </a:tabLst>
            </a:pPr>
            <a:r>
              <a:rPr lang="en-IN" sz="1600" b="0" strike="noStrike" spc="-1">
                <a:solidFill>
                  <a:srgbClr val="000000"/>
                </a:solidFill>
                <a:latin typeface="Bahnschrift"/>
              </a:rPr>
              <a:t>Explored ML (SVM, Naive Bayes) &amp; DL (RNN, LSTM, BERT) techniques </a:t>
            </a:r>
            <a:endParaRPr lang="en-IN" sz="1600" b="0" strike="noStrike" spc="-1">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a:solidFill>
                  <a:srgbClr val="000000"/>
                </a:solidFill>
                <a:latin typeface="Bahnschrift"/>
              </a:rPr>
              <a:t>Categorized data sources (Amazon, Twitter, IMDB) &amp; research gaps</a:t>
            </a:r>
            <a:endParaRPr lang="en-IN" sz="1600" b="0" strike="noStrike" spc="-1">
              <a:latin typeface="Arial"/>
            </a:endParaRPr>
          </a:p>
          <a:p>
            <a:pPr>
              <a:lnSpc>
                <a:spcPct val="110000"/>
              </a:lnSpc>
              <a:spcBef>
                <a:spcPts val="901"/>
              </a:spcBef>
              <a:tabLst>
                <a:tab pos="0" algn="l"/>
              </a:tabLst>
            </a:pPr>
            <a:endParaRPr lang="en-IN" sz="1600" b="0" strike="noStrike" spc="-1">
              <a:latin typeface="Arial"/>
            </a:endParaRPr>
          </a:p>
          <a:p>
            <a:pPr>
              <a:lnSpc>
                <a:spcPct val="110000"/>
              </a:lnSpc>
              <a:spcBef>
                <a:spcPts val="901"/>
              </a:spcBef>
              <a:tabLst>
                <a:tab pos="0" algn="l"/>
              </a:tabLst>
            </a:pPr>
            <a:r>
              <a:rPr lang="en-IN" sz="1800" b="0" strike="noStrike" spc="-1">
                <a:solidFill>
                  <a:srgbClr val="D91569"/>
                </a:solidFill>
                <a:latin typeface="Bahnschrift"/>
              </a:rPr>
              <a:t>Future Scope</a:t>
            </a:r>
            <a:endParaRPr lang="en-IN" sz="1800" b="0" strike="noStrike" spc="-1">
              <a:latin typeface="Arial"/>
            </a:endParaRPr>
          </a:p>
          <a:p>
            <a:pPr marL="182880" indent="-182160">
              <a:lnSpc>
                <a:spcPct val="110000"/>
              </a:lnSpc>
              <a:spcBef>
                <a:spcPts val="901"/>
              </a:spcBef>
              <a:buClr>
                <a:srgbClr val="262626"/>
              </a:buClr>
              <a:buFont typeface="Garamond"/>
              <a:buChar char="◦"/>
              <a:tabLst>
                <a:tab pos="0" algn="l"/>
              </a:tabLst>
            </a:pPr>
            <a:r>
              <a:rPr lang="en-IN" sz="1600" b="0" strike="noStrike" spc="-1">
                <a:solidFill>
                  <a:srgbClr val="000000"/>
                </a:solidFill>
                <a:latin typeface="Bahnschrift"/>
              </a:rPr>
              <a:t> Universal models for multi-language &amp; cross-domain analysis</a:t>
            </a:r>
            <a:endParaRPr lang="en-IN" sz="1600" b="0" strike="noStrike" spc="-1">
              <a:latin typeface="Arial"/>
            </a:endParaRPr>
          </a:p>
          <a:p>
            <a:pPr marL="182880" indent="-182160">
              <a:lnSpc>
                <a:spcPct val="110000"/>
              </a:lnSpc>
              <a:spcBef>
                <a:spcPts val="901"/>
              </a:spcBef>
              <a:buClr>
                <a:srgbClr val="262626"/>
              </a:buClr>
              <a:buFont typeface="Garamond"/>
              <a:buChar char="◦"/>
              <a:tabLst>
                <a:tab pos="0" algn="l"/>
              </a:tabLst>
            </a:pPr>
            <a:r>
              <a:rPr lang="en-IN" sz="1600" b="0" strike="noStrike" spc="-1">
                <a:solidFill>
                  <a:srgbClr val="000000"/>
                </a:solidFill>
                <a:latin typeface="Bahnschrift"/>
              </a:rPr>
              <a:t> Enhanced implicit aspect recognition &amp; sarcasm detection</a:t>
            </a:r>
            <a:endParaRPr lang="en-IN" sz="16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1C664-5569-5FDB-A3EB-EBC8593A9C8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FFFC1A-84A7-5F71-2DE9-91BC0CB81FE9}"/>
              </a:ext>
            </a:extLst>
          </p:cNvPr>
          <p:cNvSpPr txBox="1"/>
          <p:nvPr/>
        </p:nvSpPr>
        <p:spPr>
          <a:xfrm>
            <a:off x="495300" y="795528"/>
            <a:ext cx="11201400" cy="2923877"/>
          </a:xfrm>
          <a:prstGeom prst="rect">
            <a:avLst/>
          </a:prstGeom>
          <a:noFill/>
        </p:spPr>
        <p:txBody>
          <a:bodyPr wrap="square" rtlCol="0">
            <a:spAutoFit/>
          </a:bodyPr>
          <a:lstStyle/>
          <a:p>
            <a:r>
              <a:rPr lang="en-IN" sz="1500" dirty="0">
                <a:solidFill>
                  <a:srgbClr val="F21689"/>
                </a:solidFill>
                <a:latin typeface="Bahnschrift" panose="020B0502040204020203" pitchFamily="34" charset="0"/>
              </a:rPr>
              <a:t>ADVANTAGES</a:t>
            </a:r>
          </a:p>
          <a:p>
            <a:endParaRPr lang="en-IN" dirty="0"/>
          </a:p>
          <a:p>
            <a:pPr marL="285750" indent="-285750">
              <a:buFont typeface="Courier New" panose="02070309020205020404" pitchFamily="49" charset="0"/>
              <a:buChar char="o"/>
            </a:pPr>
            <a:r>
              <a:rPr lang="en-US" sz="1600" dirty="0" err="1">
                <a:latin typeface="Bahnschrift" panose="020B0502040204020203" pitchFamily="34" charset="0"/>
              </a:rPr>
              <a:t>Combrehensive</a:t>
            </a:r>
            <a:r>
              <a:rPr lang="en-US" sz="1600" dirty="0">
                <a:latin typeface="Bahnschrift" panose="020B0502040204020203" pitchFamily="34" charset="0"/>
              </a:rPr>
              <a:t> comparison of machine learning and deep learning techniques</a:t>
            </a:r>
          </a:p>
          <a:p>
            <a:pPr marL="285750" indent="-285750">
              <a:buFont typeface="Courier New" panose="02070309020205020404" pitchFamily="49" charset="0"/>
              <a:buChar char="o"/>
            </a:pPr>
            <a:r>
              <a:rPr lang="en-IN" sz="1600" dirty="0">
                <a:latin typeface="Bahnschrift" panose="020B0502040204020203" pitchFamily="34" charset="0"/>
              </a:rPr>
              <a:t>Identified future research directions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r>
              <a:rPr lang="en-IN" sz="1500" dirty="0">
                <a:solidFill>
                  <a:srgbClr val="F21689"/>
                </a:solidFill>
                <a:latin typeface="Bahnschrift" panose="020B0502040204020203" pitchFamily="34" charset="0"/>
              </a:rPr>
              <a:t>DISADVANTAGES</a:t>
            </a:r>
          </a:p>
          <a:p>
            <a:endParaRPr lang="en-IN" dirty="0"/>
          </a:p>
          <a:p>
            <a:endParaRPr lang="en-IN" dirty="0"/>
          </a:p>
          <a:p>
            <a:pPr marL="285750" indent="-285750">
              <a:buFont typeface="Courier New" panose="02070309020205020404" pitchFamily="49" charset="0"/>
              <a:buChar char="o"/>
            </a:pPr>
            <a:r>
              <a:rPr lang="en-US" sz="1600" dirty="0">
                <a:latin typeface="Bahnschrift" panose="020B0502040204020203" pitchFamily="34" charset="0"/>
              </a:rPr>
              <a:t>Limited focus on non-English language datasets</a:t>
            </a:r>
          </a:p>
          <a:p>
            <a:pPr marL="285750" indent="-285750">
              <a:buFont typeface="Courier New" panose="02070309020205020404" pitchFamily="49" charset="0"/>
              <a:buChar char="o"/>
            </a:pPr>
            <a:r>
              <a:rPr lang="en-US" sz="1600" dirty="0">
                <a:latin typeface="Bahnschrift" panose="020B0502040204020203" pitchFamily="34" charset="0"/>
              </a:rPr>
              <a:t>Lacks experimental validation of proposed research directions</a:t>
            </a:r>
            <a:r>
              <a:rPr lang="en-US" sz="1600" dirty="0"/>
              <a:t>.</a:t>
            </a:r>
          </a:p>
        </p:txBody>
      </p:sp>
    </p:spTree>
    <p:extLst>
      <p:ext uri="{BB962C8B-B14F-4D97-AF65-F5344CB8AC3E}">
        <p14:creationId xmlns:p14="http://schemas.microsoft.com/office/powerpoint/2010/main" val="231936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1066680" y="642600"/>
            <a:ext cx="10057680" cy="13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dirty="0">
                <a:solidFill>
                  <a:srgbClr val="D91569"/>
                </a:solidFill>
                <a:latin typeface="Bahnschrift"/>
              </a:rPr>
              <a:t>4. Hybrid Recommendation Systems in E-Commerce: A Systematic Review</a:t>
            </a:r>
          </a:p>
          <a:p>
            <a:pPr>
              <a:lnSpc>
                <a:spcPct val="90000"/>
              </a:lnSpc>
            </a:pPr>
            <a:r>
              <a:rPr lang="en-US" spc="-1" dirty="0">
                <a:latin typeface="Bahnschrift"/>
              </a:rPr>
              <a:t>                                                           -</a:t>
            </a:r>
            <a:r>
              <a:rPr lang="en-IN" dirty="0" err="1">
                <a:latin typeface="Bahnschrift" panose="020B0502040204020203" pitchFamily="34" charset="0"/>
              </a:rPr>
              <a:t>Bodduluri</a:t>
            </a:r>
            <a:r>
              <a:rPr lang="en-IN" dirty="0">
                <a:latin typeface="Bahnschrift" panose="020B0502040204020203" pitchFamily="34" charset="0"/>
              </a:rPr>
              <a:t> K.C., Palma F., Kurti A., Jusufi I., </a:t>
            </a:r>
            <a:r>
              <a:rPr lang="en-IN" dirty="0" err="1">
                <a:latin typeface="Bahnschrift" panose="020B0502040204020203" pitchFamily="34" charset="0"/>
              </a:rPr>
              <a:t>Löwenadler</a:t>
            </a:r>
            <a:r>
              <a:rPr lang="en-IN" dirty="0">
                <a:latin typeface="Bahnschrift" panose="020B0502040204020203" pitchFamily="34" charset="0"/>
              </a:rPr>
              <a:t> H.</a:t>
            </a:r>
            <a:br>
              <a:rPr dirty="0"/>
            </a:br>
            <a:r>
              <a:rPr lang="en-IN" dirty="0"/>
              <a:t>                                                                </a:t>
            </a:r>
            <a:endParaRPr lang="en-IN" b="0" strike="noStrike" spc="-1" dirty="0">
              <a:latin typeface="Arial"/>
            </a:endParaRPr>
          </a:p>
        </p:txBody>
      </p:sp>
      <p:sp>
        <p:nvSpPr>
          <p:cNvPr id="159" name="CustomShape 2"/>
          <p:cNvSpPr/>
          <p:nvPr/>
        </p:nvSpPr>
        <p:spPr>
          <a:xfrm>
            <a:off x="1066680" y="2103120"/>
            <a:ext cx="10057680" cy="384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10000"/>
              </a:lnSpc>
              <a:spcBef>
                <a:spcPts val="901"/>
              </a:spcBef>
              <a:tabLst>
                <a:tab pos="0" algn="l"/>
              </a:tabLst>
            </a:pPr>
            <a:r>
              <a:rPr lang="en-IN" sz="1600" b="0" strike="noStrike" spc="-1" dirty="0">
                <a:solidFill>
                  <a:srgbClr val="D91569"/>
                </a:solidFill>
                <a:latin typeface="Bahnschrift"/>
              </a:rPr>
              <a:t>Methodology</a:t>
            </a:r>
            <a:endParaRPr lang="en-IN" sz="16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dirty="0">
                <a:solidFill>
                  <a:srgbClr val="000000"/>
                </a:solidFill>
                <a:latin typeface="Bahnschrift"/>
              </a:rPr>
              <a:t>Reviewed 48 studies on hybrid recommendation systems</a:t>
            </a:r>
            <a:endParaRPr lang="en-IN" sz="16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US" sz="1600" b="0" strike="noStrike" spc="-1" dirty="0">
                <a:solidFill>
                  <a:srgbClr val="000000"/>
                </a:solidFill>
                <a:latin typeface="Bahnschrift"/>
              </a:rPr>
              <a:t>Used data synthesis, quality assessment, and trend analysis</a:t>
            </a:r>
            <a:endParaRPr lang="en-IN" sz="1600" b="0" strike="noStrike" spc="-1" dirty="0">
              <a:latin typeface="Arial"/>
            </a:endParaRPr>
          </a:p>
          <a:p>
            <a:pPr>
              <a:lnSpc>
                <a:spcPct val="110000"/>
              </a:lnSpc>
              <a:spcBef>
                <a:spcPts val="901"/>
              </a:spcBef>
              <a:tabLst>
                <a:tab pos="0" algn="l"/>
              </a:tabLst>
            </a:pPr>
            <a:endParaRPr lang="en-IN" sz="1600" b="0" strike="noStrike" spc="-1" dirty="0">
              <a:latin typeface="Arial"/>
            </a:endParaRPr>
          </a:p>
          <a:p>
            <a:pPr>
              <a:lnSpc>
                <a:spcPct val="110000"/>
              </a:lnSpc>
              <a:spcBef>
                <a:spcPts val="901"/>
              </a:spcBef>
              <a:tabLst>
                <a:tab pos="0" algn="l"/>
              </a:tabLst>
            </a:pPr>
            <a:r>
              <a:rPr lang="en-IN" sz="1600" b="0" strike="noStrike" spc="-1" dirty="0">
                <a:solidFill>
                  <a:srgbClr val="D91569"/>
                </a:solidFill>
                <a:latin typeface="Bahnschrift"/>
              </a:rPr>
              <a:t>Future Scope</a:t>
            </a:r>
            <a:endParaRPr lang="en-IN" sz="1600" b="0" strike="noStrike" spc="-1" dirty="0">
              <a:latin typeface="Arial"/>
            </a:endParaRPr>
          </a:p>
          <a:p>
            <a:pPr marL="182880" indent="-182160">
              <a:lnSpc>
                <a:spcPct val="110000"/>
              </a:lnSpc>
              <a:spcBef>
                <a:spcPts val="901"/>
              </a:spcBef>
              <a:buClr>
                <a:srgbClr val="262626"/>
              </a:buClr>
              <a:buFont typeface="Garamond"/>
              <a:buChar char="◦"/>
              <a:tabLst>
                <a:tab pos="0" algn="l"/>
              </a:tabLst>
            </a:pPr>
            <a:r>
              <a:rPr lang="en-IN" sz="1600" b="0" strike="noStrike" spc="-1" dirty="0">
                <a:solidFill>
                  <a:srgbClr val="000000"/>
                </a:solidFill>
                <a:latin typeface="Bahnschrift"/>
              </a:rPr>
              <a:t> AI integration, explainable models, multimodal data fusion, standardized metrics</a:t>
            </a:r>
            <a:endParaRPr lang="en-IN" sz="1600" b="0" strike="noStrike" spc="-1" dirty="0">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{37131552-80A6-476D-A1F3-4D0BCB4206F1}tf11531919_win32</Template>
  <TotalTime>52</TotalTime>
  <Words>1308</Words>
  <Application>Microsoft Office PowerPoint</Application>
  <PresentationFormat>Widescreen</PresentationFormat>
  <Paragraphs>226</Paragraphs>
  <Slides>30</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Arial</vt:lpstr>
      <vt:lpstr>Avenir Next LT Pro Light</vt:lpstr>
      <vt:lpstr>Bahnschrift</vt:lpstr>
      <vt:lpstr>Calibri</vt:lpstr>
      <vt:lpstr>Courier New</vt:lpstr>
      <vt:lpstr>Garamond</vt:lpstr>
      <vt:lpstr>Inter</vt:lpstr>
      <vt:lpstr>Petrona Bold</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Project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Adwaid Manoj</dc:creator>
  <dc:description/>
  <cp:lastModifiedBy>Vijay Das</cp:lastModifiedBy>
  <cp:revision>4</cp:revision>
  <dcterms:created xsi:type="dcterms:W3CDTF">2025-02-19T13:24:08Z</dcterms:created>
  <dcterms:modified xsi:type="dcterms:W3CDTF">2025-04-03T08:30:49Z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15</vt:i4>
  </property>
</Properties>
</file>